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7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8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9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86" r:id="rId3"/>
    <p:sldMasterId id="2147483693" r:id="rId4"/>
    <p:sldMasterId id="2147483700" r:id="rId5"/>
    <p:sldMasterId id="2147483706" r:id="rId6"/>
    <p:sldMasterId id="2147483717" r:id="rId7"/>
    <p:sldMasterId id="2147483727" r:id="rId8"/>
    <p:sldMasterId id="2147483736" r:id="rId9"/>
    <p:sldMasterId id="2147483745" r:id="rId10"/>
  </p:sldMasterIdLst>
  <p:notesMasterIdLst>
    <p:notesMasterId r:id="rId19"/>
  </p:notesMasterIdLst>
  <p:sldIdLst>
    <p:sldId id="256" r:id="rId11"/>
    <p:sldId id="263" r:id="rId12"/>
    <p:sldId id="280" r:id="rId13"/>
    <p:sldId id="281" r:id="rId14"/>
    <p:sldId id="282" r:id="rId15"/>
    <p:sldId id="286" r:id="rId16"/>
    <p:sldId id="285" r:id="rId17"/>
    <p:sldId id="275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3E8B7-5EC8-425B-A8CF-705072AD8D27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A2FE3-E5A8-4931-95EE-3744486844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3777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eedceb924ffd9d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eedceb924ffd9d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19R-05 To request the RI Board to consider recommending that clubs form a strategy committee 307 - 172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19R-15 To request the RI Board to consider recommending guidelines for Rotaract clubs 307 - 172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19R-17 To request the RI Board to consider publicizing all of Rotary’s achievements and activities, including vocational service 251 - 225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19R-18 To request the RI Board to consider emphasizing vocational service for the purpose of membership development 279 - 201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19R-21 To request the RI Board to consider informing Rotarians about the progress of RI’s tax status change 399 - 79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19R-26 To request the Trustees to consider allowing modifications to the original approved budget of a global grant 283 - 195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19R-30 To request the Trustees to consider making global grant funding available for local electricity supply projects 246-234 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eedceb924ffd9d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eedceb924ffd9d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81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20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14955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92215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3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6935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F8A89A-49BF-4DBC-A52E-12F25A38DF1E}" type="datetimeFigureOut">
              <a:rPr lang="nb-NO" smtClean="0"/>
              <a:t>24.04.2020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0DDD8D-AD28-48E7-B514-05CAD0D1B6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5088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5609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1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786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103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Foredrag i klubbesøk av DG Eiliv Todal Moe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98328E8-6460-4CE1-90C1-DEFE261408B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86307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23035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0144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15846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246C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0989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8246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6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380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093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-152400" y="2667000"/>
            <a:ext cx="9525000" cy="160020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45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960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246C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FFFFFF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FFFFFF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FFFFFF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FFFFFF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FFFFFF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4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301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339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1454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63821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4093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654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94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574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205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3402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7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9453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6729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eaLnBrk="0" hangingPunct="0"/>
            <a:endParaRPr lang="nb-NO">
              <a:solidFill>
                <a:srgbClr val="958D85"/>
              </a:solidFill>
              <a:latin typeface="Arial" charset="0"/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pPr eaLnBrk="0" hangingPunct="0"/>
            <a:r>
              <a:rPr lang="nb-NO">
                <a:solidFill>
                  <a:srgbClr val="958D85"/>
                </a:solidFill>
                <a:latin typeface="Arial" charset="0"/>
              </a:rPr>
              <a:t>Foredrag i klubbesøk av DG Eiliv Todal Moe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 eaLnBrk="0" hangingPunct="0"/>
            <a:fld id="{B4975D24-74E0-46DC-A86E-14D9C501038F}" type="slidenum">
              <a:rPr lang="nb-NO">
                <a:solidFill>
                  <a:srgbClr val="958D85"/>
                </a:solidFill>
                <a:latin typeface="Arial" charset="0"/>
              </a:rPr>
              <a:pPr eaLnBrk="0" hangingPunct="0"/>
              <a:t>‹#›</a:t>
            </a:fld>
            <a:endParaRPr lang="nb-NO">
              <a:solidFill>
                <a:srgbClr val="958D8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9396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16086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375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714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2796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386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9108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58021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2400">
              <a:solidFill>
                <a:srgbClr val="958D85"/>
              </a:solidFill>
              <a:latin typeface="Arial" charset="0"/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2400">
                <a:solidFill>
                  <a:srgbClr val="958D85"/>
                </a:solidFill>
                <a:latin typeface="Arial" charset="0"/>
              </a:rPr>
              <a:t>Foredrag i klubbesøk av DG Eiliv Todal Moe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4975D24-74E0-46DC-A86E-14D9C501038F}" type="slidenum">
              <a:rPr lang="nb-NO" sz="2400">
                <a:solidFill>
                  <a:srgbClr val="958D85"/>
                </a:solidFill>
                <a:latin typeface="Arial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nb-NO" sz="2400">
              <a:solidFill>
                <a:srgbClr val="958D8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66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8648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152400" y="2667000"/>
            <a:ext cx="9525000" cy="1600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667000"/>
            <a:ext cx="8839200" cy="16002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32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95101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L general template for pptv2-04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 descr="129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6501" y="4421829"/>
            <a:ext cx="777188" cy="77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6039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248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2318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2398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942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708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02741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srgbClr val="958D85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nb-NO">
                <a:solidFill>
                  <a:srgbClr val="958D85"/>
                </a:solidFill>
              </a:rPr>
              <a:t>Foredrag i klubbesøk av DG Eiliv Todal Moe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3C1C3C-B5A3-4D03-B81A-1233CDA73049}" type="slidenum">
              <a:rPr lang="nb-NO">
                <a:solidFill>
                  <a:srgbClr val="958D85"/>
                </a:solidFill>
              </a:rPr>
              <a:pPr/>
              <a:t>‹#›</a:t>
            </a:fld>
            <a:endParaRPr lang="nb-NO">
              <a:solidFill>
                <a:srgbClr val="958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1350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latin typeface="Georgia"/>
                <a:cs typeface="Georgia"/>
              </a:defRPr>
            </a:lvl1pPr>
            <a:lvl2pPr>
              <a:defRPr sz="2600">
                <a:latin typeface="Georgia"/>
                <a:cs typeface="Georgia"/>
              </a:defRPr>
            </a:lvl2pPr>
            <a:lvl3pPr>
              <a:defRPr sz="22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60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8786632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AEEF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AEEF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6194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rgbClr val="005DAA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rgbClr val="005DAA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3810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tx2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328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3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3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140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-76200" y="3429000"/>
            <a:ext cx="9296400" cy="990600"/>
          </a:xfrm>
          <a:prstGeom prst="rect">
            <a:avLst/>
          </a:prstGeom>
          <a:solidFill>
            <a:schemeClr val="accent6"/>
          </a:solidFill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  <p:txBody>
          <a:bodyPr lIns="548640" tIns="0" rIns="0" bIns="91440" anchor="b" anchorCtr="0">
            <a:noAutofit/>
          </a:bodyPr>
          <a:lstStyle>
            <a:lvl1pPr algn="l">
              <a:defRPr sz="44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33400" y="4611744"/>
            <a:ext cx="6400800" cy="95085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6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355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344430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n-NO">
              <a:solidFill>
                <a:srgbClr val="958D85"/>
              </a:solidFill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>
                <a:solidFill>
                  <a:srgbClr val="958D85"/>
                </a:solidFill>
                <a:latin typeface="Tahoma" pitchFamily="34" charset="0"/>
                <a:ea typeface="MS PGothic" pitchFamily="34" charset="-128"/>
              </a:rPr>
              <a:t>Foredrag i klubbesøk av DG Eiliv Todal Moe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54024-D19C-4BE9-80BE-E44DD55BDCC1}" type="slidenum">
              <a:rPr lang="nb-NO" altLang="nb-NO">
                <a:solidFill>
                  <a:srgbClr val="958D85"/>
                </a:solidFill>
                <a:latin typeface="Tahoma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b-NO" altLang="nb-NO">
              <a:solidFill>
                <a:srgbClr val="958D85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698005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6529388" cy="14319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n-NO">
              <a:solidFill>
                <a:srgbClr val="958D85"/>
              </a:solidFill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>
                <a:solidFill>
                  <a:srgbClr val="958D85"/>
                </a:solidFill>
                <a:latin typeface="Tahoma" pitchFamily="34" charset="0"/>
                <a:ea typeface="MS PGothic" pitchFamily="34" charset="-128"/>
              </a:rPr>
              <a:t>Foredrag i klubbesøk av DG Eiliv Todal Moe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51AFE-70E5-4540-960C-E045C2EE3E3C}" type="slidenum">
              <a:rPr lang="nb-NO" altLang="nb-NO">
                <a:solidFill>
                  <a:srgbClr val="958D85"/>
                </a:solidFill>
                <a:latin typeface="Tahoma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nb-NO" altLang="nb-NO">
              <a:solidFill>
                <a:srgbClr val="958D85"/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82007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53129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5DAA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155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7032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1079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009999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804907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1651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-76200" y="457200"/>
            <a:ext cx="9296400" cy="533400"/>
          </a:xfrm>
          <a:prstGeom prst="rect">
            <a:avLst/>
          </a:prstGeom>
          <a:solidFill>
            <a:srgbClr val="FF7600"/>
          </a:solidFill>
          <a:ln>
            <a:noFill/>
          </a:ln>
          <a:effectLst>
            <a:outerShdw blurRad="88900" dist="61087" dir="54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  <a:ea typeface="ヒラギノ角ゴ Pro W3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200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58585A"/>
                </a:solidFill>
                <a:latin typeface="Georgia"/>
                <a:cs typeface="Georgia"/>
              </a:defRPr>
            </a:lvl1pPr>
            <a:lvl2pPr>
              <a:defRPr sz="2600">
                <a:solidFill>
                  <a:srgbClr val="58585A"/>
                </a:solidFill>
                <a:latin typeface="Georgia"/>
                <a:cs typeface="Georgia"/>
              </a:defRPr>
            </a:lvl2pPr>
            <a:lvl3pPr>
              <a:defRPr sz="2200">
                <a:solidFill>
                  <a:srgbClr val="58585A"/>
                </a:solidFill>
                <a:latin typeface="Georgia"/>
                <a:cs typeface="Georgia"/>
              </a:defRPr>
            </a:lvl3pPr>
            <a:lvl4pPr>
              <a:defRPr sz="1800">
                <a:solidFill>
                  <a:srgbClr val="58585A"/>
                </a:solidFill>
                <a:latin typeface="Georgia"/>
                <a:cs typeface="Georgia"/>
              </a:defRPr>
            </a:lvl4pPr>
            <a:lvl5pPr>
              <a:defRPr sz="1600">
                <a:solidFill>
                  <a:srgbClr val="58585A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768285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763000" cy="5334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bg1">
                    <a:lumMod val="85000"/>
                  </a:schemeClr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117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/>
                <a:cs typeface="Georgi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60412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Georgia"/>
                <a:cs typeface="Georgia"/>
              </a:defRPr>
            </a:lvl1pPr>
            <a:lvl2pPr>
              <a:defRPr sz="2400">
                <a:latin typeface="Georgia"/>
                <a:cs typeface="Georgia"/>
              </a:defRPr>
            </a:lvl2pPr>
            <a:lvl3pPr>
              <a:defRPr sz="2000">
                <a:latin typeface="Georgia"/>
                <a:cs typeface="Georgia"/>
              </a:defRPr>
            </a:lvl3pPr>
            <a:lvl4pPr>
              <a:defRPr sz="1800">
                <a:latin typeface="Georgia"/>
                <a:cs typeface="Georgia"/>
              </a:defRPr>
            </a:lvl4pPr>
            <a:lvl5pPr>
              <a:defRPr sz="1800">
                <a:latin typeface="Georgia"/>
                <a:cs typeface="Georgi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931783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372496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549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05667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eorgia"/>
                <a:cs typeface="Georgia"/>
              </a:defRPr>
            </a:lvl1pPr>
            <a:lvl2pPr>
              <a:defRPr sz="2800">
                <a:latin typeface="Georgia"/>
                <a:cs typeface="Georgia"/>
              </a:defRPr>
            </a:lvl2pPr>
            <a:lvl3pPr>
              <a:defRPr sz="2400">
                <a:latin typeface="Georgia"/>
                <a:cs typeface="Georgia"/>
              </a:defRPr>
            </a:lvl3pPr>
            <a:lvl4pPr>
              <a:defRPr sz="2000">
                <a:latin typeface="Georgia"/>
                <a:cs typeface="Georgia"/>
              </a:defRPr>
            </a:lvl4pPr>
            <a:lvl5pPr>
              <a:defRPr sz="2000">
                <a:latin typeface="Georgia"/>
                <a:cs typeface="Georgi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453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Georgia"/>
                <a:cs typeface="Georgia"/>
              </a:defRPr>
            </a:lvl1pPr>
            <a:lvl2pPr>
              <a:defRPr sz="2000">
                <a:latin typeface="Georgia"/>
                <a:cs typeface="Georgia"/>
              </a:defRPr>
            </a:lvl2pPr>
            <a:lvl3pPr>
              <a:defRPr sz="1800">
                <a:latin typeface="Georgia"/>
                <a:cs typeface="Georgia"/>
              </a:defRPr>
            </a:lvl3pPr>
            <a:lvl4pPr>
              <a:defRPr sz="1600">
                <a:latin typeface="Georgia"/>
                <a:cs typeface="Georgia"/>
              </a:defRPr>
            </a:lvl4pPr>
            <a:lvl5pPr>
              <a:defRPr sz="1600">
                <a:latin typeface="Georgia"/>
                <a:cs typeface="Georgi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1109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 Narrow"/>
                <a:cs typeface="Arial Narrow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8620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882951"/>
      </p:ext>
    </p:extLst>
  </p:cSld>
  <p:clrMapOvr>
    <a:masterClrMapping/>
  </p:clrMapOvr>
  <p:transition spd="slow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462762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79.xml"/><Relationship Id="rId16" Type="http://schemas.openxmlformats.org/officeDocument/2006/relationships/theme" Target="../theme/theme10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7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6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65.xml"/><Relationship Id="rId9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4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73.xml"/><Relationship Id="rId9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80112" y="6477000"/>
            <a:ext cx="31066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20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761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299200"/>
            <a:ext cx="895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6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04248" y="6477000"/>
            <a:ext cx="1882552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rgbClr val="BCBDC0"/>
                </a:solidFill>
                <a:latin typeface="Arial Narrow"/>
                <a:cs typeface="Arial Narrow"/>
              </a:rPr>
              <a:t>|  </a:t>
            </a:r>
            <a:fld id="{CF1A8821-C998-834A-B51E-54D54792926D}" type="slidenum">
              <a:rPr kumimoji="0" lang="en-US" sz="900" b="0" i="0" u="none" strike="noStrike" kern="1200" cap="none" spc="300" normalizeH="0" baseline="0" noProof="0" smtClean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pPr algn="r"/>
              <a:t>‹#›</a:t>
            </a:fld>
            <a:r>
              <a:rPr kumimoji="0" lang="en-US" sz="900" b="0" i="0" u="none" strike="noStrike" kern="1200" cap="none" spc="300" normalizeH="0" baseline="0" noProof="0" dirty="0">
                <a:ln>
                  <a:noFill/>
                </a:ln>
                <a:solidFill>
                  <a:srgbClr val="BCBDC0"/>
                </a:solidFill>
                <a:effectLst/>
                <a:uLnTx/>
                <a:uFillTx/>
                <a:latin typeface="Arial Narrow"/>
                <a:ea typeface="ヒラギノ角ゴ Pro W3" charset="0"/>
                <a:cs typeface="Arial Narrow"/>
              </a:rPr>
              <a:t>  </a:t>
            </a:r>
            <a:endParaRPr lang="en-US" sz="900" dirty="0">
              <a:solidFill>
                <a:srgbClr val="958D85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57" y="6264610"/>
            <a:ext cx="1082949" cy="40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7D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6165850"/>
            <a:ext cx="1216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53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1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"/>
            <a:ext cx="9144000" cy="6857998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65126"/>
            <a:ext cx="1371600" cy="51435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28600"/>
            <a:ext cx="3043064" cy="304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22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6E5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165850"/>
            <a:ext cx="1371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8600"/>
            <a:ext cx="3043237" cy="304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51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>
                <a:latin typeface="Georgia" panose="02040502050405020303" pitchFamily="18" charset="0"/>
              </a:rPr>
              <a:t>Council on Legislation (COL)</a:t>
            </a:r>
            <a:br>
              <a:rPr lang="en-US" sz="3600" dirty="0">
                <a:latin typeface="Georgia" panose="02040502050405020303" pitchFamily="18" charset="0"/>
              </a:rPr>
            </a:br>
            <a:r>
              <a:rPr lang="en-US" sz="3600" dirty="0">
                <a:latin typeface="Georgia" panose="02040502050405020303" pitchFamily="18" charset="0"/>
              </a:rPr>
              <a:t>PETS 25.april </a:t>
            </a:r>
            <a:r>
              <a:rPr lang="nb-NO" sz="3600" dirty="0">
                <a:latin typeface="Georgia" panose="02040502050405020303" pitchFamily="18" charset="0"/>
              </a:rPr>
              <a:t>2020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4294967295"/>
          </p:nvPr>
        </p:nvSpPr>
        <p:spPr>
          <a:xfrm>
            <a:off x="1547664" y="4725144"/>
            <a:ext cx="6400800" cy="950912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nb-NO" sz="2400" dirty="0">
                <a:solidFill>
                  <a:schemeClr val="tx2"/>
                </a:solidFill>
                <a:latin typeface="Georgia" panose="02040502050405020303" pitchFamily="18" charset="0"/>
              </a:rPr>
              <a:t>ved PDG Eiliv Todal Moe</a:t>
            </a:r>
          </a:p>
        </p:txBody>
      </p:sp>
    </p:spTree>
    <p:extLst>
      <p:ext uri="{BB962C8B-B14F-4D97-AF65-F5344CB8AC3E}">
        <p14:creationId xmlns:p14="http://schemas.microsoft.com/office/powerpoint/2010/main" val="326059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nb-NO" altLang="en-US" sz="3200" dirty="0">
                <a:latin typeface="Georgia" pitchFamily="18" charset="0"/>
                <a:ea typeface="Arial Narrow" pitchFamily="34" charset="0"/>
                <a:cs typeface="Arial Narrow" pitchFamily="34" charset="0"/>
              </a:rPr>
              <a:t>COL - Lovrådet</a:t>
            </a:r>
            <a:endParaRPr lang="en-US" altLang="en-US" sz="3200" dirty="0">
              <a:latin typeface="Georgia" pitchFamily="18" charset="0"/>
              <a:ea typeface="Arial Narrow" pitchFamily="34" charset="0"/>
              <a:cs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229600" cy="47300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Lovrådet</a:t>
            </a:r>
            <a:r>
              <a:rPr lang="en-US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 = 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Council on Legislation (Rotarys </a:t>
            </a:r>
            <a:r>
              <a:rPr lang="nb-NO" sz="2000" dirty="0">
                <a:solidFill>
                  <a:srgbClr val="002060"/>
                </a:solidFill>
                <a:latin typeface="Georgia" panose="02040502050405020303" pitchFamily="18" charset="0"/>
              </a:rPr>
              <a:t>lovgivende forsamling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nb-NO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COL</a:t>
            </a:r>
            <a:r>
              <a:rPr lang="nb-NO" sz="2000" dirty="0">
                <a:solidFill>
                  <a:srgbClr val="002060"/>
                </a:solidFill>
                <a:latin typeface="Georgia" panose="02040502050405020303" pitchFamily="18" charset="0"/>
              </a:rPr>
              <a:t> leverer «MOP-en», </a:t>
            </a:r>
            <a:r>
              <a:rPr lang="en-US" sz="2000" dirty="0">
                <a:solidFill>
                  <a:srgbClr val="002060"/>
                </a:solidFill>
                <a:latin typeface="Georgia" panose="02040502050405020303" pitchFamily="18" charset="0"/>
              </a:rPr>
              <a:t>the Manual of Procedure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b-NO" sz="1600" dirty="0">
                <a:solidFill>
                  <a:srgbClr val="002060"/>
                </a:solidFill>
                <a:latin typeface="Georgia" panose="02040502050405020303" pitchFamily="18" charset="0"/>
              </a:rPr>
              <a:t>Dvs RIs konstitusjonelle dokumenter med vedtekter og andre legale dokumenter som alle klubber plikter å forholde seg til. Rotary skal være Rotary «all over»!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nb-NO" sz="2000" dirty="0">
                <a:solidFill>
                  <a:srgbClr val="002060"/>
                </a:solidFill>
                <a:latin typeface="Georgia" panose="02040502050405020303" pitchFamily="18" charset="0"/>
              </a:rPr>
              <a:t>Lovrådet består av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b-NO" sz="1600" dirty="0">
                <a:solidFill>
                  <a:srgbClr val="002060"/>
                </a:solidFill>
                <a:latin typeface="Georgia" panose="02040502050405020303" pitchFamily="18" charset="0"/>
              </a:rPr>
              <a:t>en representant fra hvert distrikt, til s 538 voterende i 2019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b-NO" sz="1600" dirty="0">
                <a:solidFill>
                  <a:srgbClr val="002060"/>
                </a:solidFill>
                <a:latin typeface="Georgia" panose="02040502050405020303" pitchFamily="18" charset="0"/>
              </a:rPr>
              <a:t>I tillegg har RIP, RIPE, 1 styremedlem og CEO (generalsekretæren) møte og talerett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nb-NO" sz="2000" dirty="0">
                <a:solidFill>
                  <a:srgbClr val="002060"/>
                </a:solidFill>
                <a:latin typeface="Georgia" panose="02040502050405020303" pitchFamily="18" charset="0"/>
              </a:rPr>
              <a:t>Møtes hvert 3. år, sist nå i april 2019 og neste gang i 2022</a:t>
            </a:r>
          </a:p>
          <a:p>
            <a:pPr eaLnBrk="1" hangingPunct="1"/>
            <a:r>
              <a:rPr lang="nb-NO" altLang="nb-NO" sz="2000" b="1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COL</a:t>
            </a:r>
            <a:r>
              <a:rPr lang="nb-NO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 behandler forslag til</a:t>
            </a:r>
            <a:r>
              <a:rPr lang="nb-NO" altLang="nb-NO" sz="2000" i="1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 </a:t>
            </a:r>
            <a:r>
              <a:rPr lang="nb-NO" altLang="nb-NO" sz="2000" b="1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Lovendringer</a:t>
            </a:r>
            <a:r>
              <a:rPr lang="nb-NO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 (</a:t>
            </a:r>
            <a:r>
              <a:rPr lang="en-US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Enactments</a:t>
            </a:r>
            <a:r>
              <a:rPr lang="nb-NO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)</a:t>
            </a:r>
          </a:p>
          <a:p>
            <a:pPr lvl="2" eaLnBrk="1" hangingPunct="1"/>
            <a:r>
              <a:rPr lang="nb-NO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RI forfatning (</a:t>
            </a:r>
            <a:r>
              <a:rPr lang="en-US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Constitution</a:t>
            </a:r>
            <a:r>
              <a:rPr lang="nb-NO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) – krever 2/3 flertall</a:t>
            </a:r>
          </a:p>
          <a:p>
            <a:pPr lvl="2" eaLnBrk="1" hangingPunct="1"/>
            <a:r>
              <a:rPr lang="nb-NO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RI vedtekter (</a:t>
            </a:r>
            <a:r>
              <a:rPr lang="en-US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Bylaws</a:t>
            </a:r>
            <a:r>
              <a:rPr lang="nb-NO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)</a:t>
            </a:r>
          </a:p>
          <a:p>
            <a:pPr lvl="2" eaLnBrk="1" hangingPunct="1"/>
            <a:r>
              <a:rPr lang="nb-NO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Standard klubb vedtekter</a:t>
            </a:r>
          </a:p>
          <a:p>
            <a:r>
              <a:rPr lang="en-US" altLang="nb-NO" sz="2000" b="1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COR</a:t>
            </a:r>
            <a:r>
              <a:rPr lang="en-US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 </a:t>
            </a:r>
            <a:r>
              <a:rPr lang="nb-NO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står</a:t>
            </a:r>
            <a:r>
              <a:rPr lang="en-US" altLang="nb-NO" sz="20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 for Council on Resolution. </a:t>
            </a:r>
            <a:r>
              <a:rPr lang="nb-NO" altLang="nb-NO" sz="1600" dirty="0">
                <a:solidFill>
                  <a:schemeClr val="tx2"/>
                </a:solidFill>
                <a:latin typeface="Georgia" pitchFamily="18" charset="0"/>
                <a:ea typeface="Georgia" pitchFamily="18" charset="0"/>
                <a:cs typeface="Georgia" pitchFamily="18" charset="0"/>
              </a:rPr>
              <a:t>COR møter online hvert år for å stemme over all resolusjonsforslag som er kommet inn.</a:t>
            </a:r>
            <a:endParaRPr lang="en-US" altLang="nb-NO" sz="1600" dirty="0">
              <a:solidFill>
                <a:schemeClr val="tx2"/>
              </a:solidFill>
              <a:latin typeface="Georgia" pitchFamily="18" charset="0"/>
              <a:ea typeface="Georgia" pitchFamily="18" charset="0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34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2800" dirty="0">
                <a:latin typeface="Georgia" panose="02040502050405020303" pitchFamily="18" charset="0"/>
              </a:rPr>
              <a:t>COR</a:t>
            </a:r>
            <a:endParaRPr sz="2800" dirty="0">
              <a:latin typeface="Georgia" panose="02040502050405020303" pitchFamily="18" charset="0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2200" b="1" dirty="0">
                <a:solidFill>
                  <a:srgbClr val="002060"/>
                </a:solidFill>
                <a:latin typeface="Georgia" panose="02040502050405020303" pitchFamily="18" charset="0"/>
              </a:rPr>
              <a:t>COR</a:t>
            </a:r>
            <a:r>
              <a:rPr lang="no" sz="2200" dirty="0">
                <a:solidFill>
                  <a:srgbClr val="002060"/>
                </a:solidFill>
                <a:latin typeface="Georgia" panose="02040502050405020303" pitchFamily="18" charset="0"/>
              </a:rPr>
              <a:t> gjennomføres i perioden 15.oktober – 15.november med votering over innkomne forslag, som stort sett er anmodninger til styret RI-styret/TRF-styret.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o" sz="24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>
              <a:spcBef>
                <a:spcPts val="0"/>
              </a:spcBef>
            </a:pPr>
            <a:r>
              <a:rPr lang="no" sz="1800" dirty="0">
                <a:solidFill>
                  <a:srgbClr val="002060"/>
                </a:solidFill>
                <a:latin typeface="Georgia" panose="02040502050405020303" pitchFamily="18" charset="0"/>
              </a:rPr>
              <a:t>I 2019 vart </a:t>
            </a: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33 </a:t>
            </a:r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resolusjoner</a:t>
            </a: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overlevert</a:t>
            </a: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til</a:t>
            </a: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 the Council. </a:t>
            </a: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7 </a:t>
            </a:r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resolusjoner ble vedtatt og sendt videre</a:t>
            </a: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, 5 </a:t>
            </a:r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til RI-styret og 2 til </a:t>
            </a:r>
            <a:r>
              <a:rPr lang="en-US" sz="1800" dirty="0">
                <a:solidFill>
                  <a:srgbClr val="002060"/>
                </a:solidFill>
                <a:latin typeface="Georgia" panose="02040502050405020303" pitchFamily="18" charset="0"/>
              </a:rPr>
              <a:t>The Rotary Foundation Trustees. </a:t>
            </a:r>
          </a:p>
          <a:p>
            <a:pPr>
              <a:spcBef>
                <a:spcPts val="0"/>
              </a:spcBef>
            </a:pPr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Disse 2 styrene vil behandle disse resolusjoner i kommende møter.</a:t>
            </a:r>
          </a:p>
          <a:p>
            <a:r>
              <a:rPr lang="nb-NO" sz="1800" dirty="0">
                <a:solidFill>
                  <a:srgbClr val="002060"/>
                </a:solidFill>
                <a:latin typeface="Georgia" panose="02040502050405020303" pitchFamily="18" charset="0"/>
              </a:rPr>
              <a:t>Frist for å sende inn forslag til resolusjoner i år er </a:t>
            </a:r>
            <a:r>
              <a:rPr lang="nb-NO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30.juni 2020</a:t>
            </a:r>
          </a:p>
        </p:txBody>
      </p:sp>
    </p:spTree>
    <p:extLst>
      <p:ext uri="{BB962C8B-B14F-4D97-AF65-F5344CB8AC3E}">
        <p14:creationId xmlns:p14="http://schemas.microsoft.com/office/powerpoint/2010/main" val="215289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>
                <a:latin typeface="Georgia" panose="02040502050405020303" pitchFamily="18" charset="0"/>
              </a:rPr>
              <a:t>COL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2088"/>
          </a:xfrm>
        </p:spPr>
        <p:txBody>
          <a:bodyPr/>
          <a:lstStyle/>
          <a:p>
            <a:pPr marL="114300" indent="0">
              <a:buNone/>
            </a:pPr>
            <a:r>
              <a:rPr lang="nb-NO" sz="2000" dirty="0">
                <a:solidFill>
                  <a:schemeClr val="tx2"/>
                </a:solidFill>
                <a:latin typeface="Georgia" panose="02040502050405020303" pitchFamily="18" charset="0"/>
              </a:rPr>
              <a:t>COL ble gjennomført i april 2019 og mange vedtak om endringer i lover og regler ble vedtatt og gjort gjeldende fra 1.juli 2019. </a:t>
            </a:r>
          </a:p>
          <a:p>
            <a:pPr marL="114300" indent="0">
              <a:buNone/>
            </a:pPr>
            <a:r>
              <a:rPr lang="nb-NO" sz="2000" dirty="0">
                <a:solidFill>
                  <a:schemeClr val="tx2"/>
                </a:solidFill>
                <a:latin typeface="Georgia" panose="02040502050405020303" pitchFamily="18" charset="0"/>
              </a:rPr>
              <a:t>Av de 117 forslagene som ble fremmet, ble 15 trukket før behandling, 55 ble avslått og 47 ble vedtatt. </a:t>
            </a:r>
          </a:p>
          <a:p>
            <a:pPr marL="114300" indent="0">
              <a:buNone/>
            </a:pPr>
            <a:r>
              <a:rPr lang="nb-NO" sz="2000" dirty="0">
                <a:solidFill>
                  <a:schemeClr val="tx2"/>
                </a:solidFill>
                <a:latin typeface="Georgia" panose="02040502050405020303" pitchFamily="18" charset="0"/>
              </a:rPr>
              <a:t>Noen interessante vedtak: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1800" dirty="0">
                <a:solidFill>
                  <a:schemeClr val="tx2"/>
                </a:solidFill>
                <a:latin typeface="Georgia" panose="02040502050405020303" pitchFamily="18" charset="0"/>
              </a:rPr>
              <a:t>19-72 Rotaract klubber kan nå bli medlemmer av RI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1800" dirty="0">
                <a:solidFill>
                  <a:schemeClr val="tx2"/>
                </a:solidFill>
                <a:latin typeface="Georgia" panose="02040502050405020303" pitchFamily="18" charset="0"/>
              </a:rPr>
              <a:t>19-82 Fastsettelse av halvårlig avgift pr </a:t>
            </a:r>
            <a:r>
              <a:rPr lang="nb-NO" sz="1800" dirty="0" err="1">
                <a:solidFill>
                  <a:schemeClr val="tx2"/>
                </a:solidFill>
                <a:latin typeface="Georgia" panose="02040502050405020303" pitchFamily="18" charset="0"/>
              </a:rPr>
              <a:t>capita</a:t>
            </a:r>
            <a:r>
              <a:rPr lang="nb-NO" sz="1800" dirty="0">
                <a:solidFill>
                  <a:schemeClr val="tx2"/>
                </a:solidFill>
                <a:latin typeface="Georgia" panose="02040502050405020303" pitchFamily="18" charset="0"/>
              </a:rPr>
              <a:t>, dvs medlemskontingent                                                                                                    </a:t>
            </a:r>
          </a:p>
          <a:p>
            <a:pPr marL="114300" indent="0">
              <a:buNone/>
            </a:pPr>
            <a:endParaRPr lang="nb-NO" sz="18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pPr marL="114300" indent="0">
              <a:buNone/>
            </a:pPr>
            <a:r>
              <a:rPr lang="nb-NO" sz="1800" dirty="0">
                <a:solidFill>
                  <a:schemeClr val="tx2"/>
                </a:solidFill>
                <a:latin typeface="Georgia" panose="02040502050405020303" pitchFamily="18" charset="0"/>
              </a:rPr>
              <a:t>Noen av vedtakene i COL krever endringer i våre dokumenter både på distrikt og klubbnivå. </a:t>
            </a:r>
          </a:p>
          <a:p>
            <a:pPr marL="114300" indent="0">
              <a:buNone/>
            </a:pPr>
            <a:r>
              <a:rPr lang="nb-NO" sz="1800" dirty="0">
                <a:solidFill>
                  <a:schemeClr val="tx2"/>
                </a:solidFill>
                <a:latin typeface="Georgia" panose="02040502050405020303" pitchFamily="18" charset="0"/>
              </a:rPr>
              <a:t>Det foreslås at det gjøres en revisjon av vedtekter/styringsdokument snarest viss det allerede ikke er gjort.</a:t>
            </a:r>
          </a:p>
        </p:txBody>
      </p:sp>
    </p:spTree>
    <p:extLst>
      <p:ext uri="{BB962C8B-B14F-4D97-AF65-F5344CB8AC3E}">
        <p14:creationId xmlns:p14="http://schemas.microsoft.com/office/powerpoint/2010/main" val="250900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2400" dirty="0">
                <a:latin typeface="Georgia" panose="02040502050405020303" pitchFamily="18" charset="0"/>
              </a:rPr>
              <a:t>A</a:t>
            </a:r>
            <a:r>
              <a:rPr lang="no" sz="2400" dirty="0">
                <a:latin typeface="Georgia" panose="02040502050405020303" pitchFamily="18" charset="0"/>
              </a:rPr>
              <a:t>lle skal ha både </a:t>
            </a:r>
            <a:r>
              <a:rPr lang="no" sz="2400" b="1" dirty="0">
                <a:latin typeface="Georgia" panose="02040502050405020303" pitchFamily="18" charset="0"/>
              </a:rPr>
              <a:t>klubbvedtekter</a:t>
            </a:r>
            <a:r>
              <a:rPr lang="no" sz="2400" dirty="0">
                <a:latin typeface="Georgia" panose="02040502050405020303" pitchFamily="18" charset="0"/>
              </a:rPr>
              <a:t> og en </a:t>
            </a:r>
            <a:r>
              <a:rPr lang="no" sz="2400" b="1" dirty="0">
                <a:latin typeface="Georgia" panose="02040502050405020303" pitchFamily="18" charset="0"/>
              </a:rPr>
              <a:t>klubblov</a:t>
            </a:r>
            <a:endParaRPr sz="2400" b="1" dirty="0">
              <a:latin typeface="Georgia" panose="02040502050405020303" pitchFamily="18" charset="0"/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 sz="2000" dirty="0">
                <a:solidFill>
                  <a:srgbClr val="002060"/>
                </a:solidFill>
                <a:latin typeface="Georgia" panose="02040502050405020303" pitchFamily="18" charset="0"/>
              </a:rPr>
              <a:t>Alle klubber plikter å vedta </a:t>
            </a:r>
            <a:r>
              <a:rPr lang="no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RIs klubblov </a:t>
            </a:r>
            <a:r>
              <a:rPr lang="no" sz="2000" dirty="0">
                <a:solidFill>
                  <a:srgbClr val="002060"/>
                </a:solidFill>
                <a:latin typeface="Georgia" panose="02040502050405020303" pitchFamily="18" charset="0"/>
              </a:rPr>
              <a:t>uten andre endringer enn å sette inn klubbens faktainformasjon.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 sz="2000" dirty="0">
                <a:solidFill>
                  <a:srgbClr val="002060"/>
                </a:solidFill>
                <a:latin typeface="Georgia" panose="02040502050405020303" pitchFamily="18" charset="0"/>
              </a:rPr>
              <a:t>Alle klubbene skal tilpasse sine </a:t>
            </a:r>
            <a:r>
              <a:rPr lang="no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vedtekter</a:t>
            </a:r>
            <a:r>
              <a:rPr lang="no" sz="2000" dirty="0">
                <a:solidFill>
                  <a:srgbClr val="002060"/>
                </a:solidFill>
                <a:latin typeface="Georgia" panose="02040502050405020303" pitchFamily="18" charset="0"/>
              </a:rPr>
              <a:t> slik at de ikke bryter med klubbloven på noen punkter. Klubbene har imidlertid en viss  frihet i utformingen av vedtektene.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sz="20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o" sz="2000" dirty="0">
                <a:solidFill>
                  <a:srgbClr val="002060"/>
                </a:solidFill>
                <a:latin typeface="Georgia" panose="02040502050405020303" pitchFamily="18" charset="0"/>
              </a:rPr>
              <a:t>RI har laget forslag til både lov og vedtekter som er oversatt til norsk.</a:t>
            </a:r>
            <a:endParaRPr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6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>
                <a:latin typeface="Georgia" panose="02040502050405020303" pitchFamily="18" charset="0"/>
              </a:rPr>
              <a:t>Aktuelle forslag som det jobbes med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>
                <a:solidFill>
                  <a:schemeClr val="tx2"/>
                </a:solidFill>
              </a:rPr>
              <a:t>Den norske COL-gruppen diskuterer å foreslå at dagens rapportering til Convention skal erstattes med et mer egnet forum, opprette ny rapporteringsinstans/rutine.</a:t>
            </a:r>
          </a:p>
          <a:p>
            <a:r>
              <a:rPr lang="nb-NO" sz="2000" dirty="0">
                <a:solidFill>
                  <a:schemeClr val="tx2"/>
                </a:solidFill>
              </a:rPr>
              <a:t>Redusere krav til antall år fra DG til RID, heller beskrive hvilke kvalifikasjoner som kandidaten må ha. I dag må du være klubbmedlem i 7 år og ha vært president for å bli DG og det må gå ytterligere 3 år til for å bli RID. </a:t>
            </a:r>
            <a:br>
              <a:rPr lang="nb-NO" sz="2000" dirty="0">
                <a:solidFill>
                  <a:schemeClr val="tx2"/>
                </a:solidFill>
              </a:rPr>
            </a:br>
            <a:r>
              <a:rPr lang="nb-NO" sz="2000" dirty="0">
                <a:solidFill>
                  <a:schemeClr val="tx2"/>
                </a:solidFill>
              </a:rPr>
              <a:t>Forslaget ble nedstemt i 2019, men omkamper er vanlig.</a:t>
            </a:r>
          </a:p>
          <a:p>
            <a:r>
              <a:rPr lang="nb-NO" sz="2000" dirty="0">
                <a:solidFill>
                  <a:schemeClr val="tx2"/>
                </a:solidFill>
              </a:rPr>
              <a:t>Et forslag fra PRID Carl Wilhelm diskuteres, men det er stor tvil om det vil lykkes. Det er blitt dårlig mottatt. Vi har gitt råd til svenskene om å endre oppbygging og argumentasjon. Dette går på en omfattende gjennomgang av styringsstrukturen i RI hvert 12 år.</a:t>
            </a:r>
          </a:p>
        </p:txBody>
      </p:sp>
    </p:spTree>
    <p:extLst>
      <p:ext uri="{BB962C8B-B14F-4D97-AF65-F5344CB8AC3E}">
        <p14:creationId xmlns:p14="http://schemas.microsoft.com/office/powerpoint/2010/main" val="348865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>
                <a:latin typeface="Georgia" panose="02040502050405020303" pitchFamily="18" charset="0"/>
              </a:rPr>
              <a:t>Du kan påvirke lover og regler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000" dirty="0">
                <a:solidFill>
                  <a:schemeClr val="tx2"/>
                </a:solidFill>
              </a:rPr>
              <a:t>Som Rotarymedlem har du muligheter til å påvirke/endre Rotarys  lover og regler!</a:t>
            </a:r>
          </a:p>
          <a:p>
            <a:r>
              <a:rPr lang="nb-NO" sz="2000">
                <a:solidFill>
                  <a:schemeClr val="tx2"/>
                </a:solidFill>
              </a:rPr>
              <a:t>Er du </a:t>
            </a:r>
            <a:r>
              <a:rPr lang="nb-NO" sz="2000" dirty="0">
                <a:solidFill>
                  <a:schemeClr val="tx2"/>
                </a:solidFill>
              </a:rPr>
              <a:t>uenig i / misfornøyd med noe i Rotary?</a:t>
            </a:r>
          </a:p>
          <a:p>
            <a:r>
              <a:rPr lang="nb-NO" sz="2000" dirty="0">
                <a:solidFill>
                  <a:schemeClr val="tx2"/>
                </a:solidFill>
              </a:rPr>
              <a:t>Har dere rutiner i klubben som er i strid med dagens lover?</a:t>
            </a:r>
          </a:p>
          <a:p>
            <a:pPr marL="0" indent="0">
              <a:buNone/>
            </a:pPr>
            <a:r>
              <a:rPr lang="nb-NO" sz="2000" dirty="0">
                <a:solidFill>
                  <a:schemeClr val="tx2"/>
                </a:solidFill>
              </a:rPr>
              <a:t>	--------------</a:t>
            </a:r>
          </a:p>
          <a:p>
            <a:r>
              <a:rPr lang="nb-NO" sz="2000" dirty="0">
                <a:solidFill>
                  <a:schemeClr val="tx2"/>
                </a:solidFill>
              </a:rPr>
              <a:t>Da er det på tide at du/dere gjør noe for å endre det «som ikke passer» dere!</a:t>
            </a:r>
          </a:p>
          <a:p>
            <a:r>
              <a:rPr lang="nb-NO" sz="2000" dirty="0">
                <a:solidFill>
                  <a:schemeClr val="tx2"/>
                </a:solidFill>
              </a:rPr>
              <a:t>Lag et forslag til endring eller en resolusjon, diskuter det i klubben slik at klubben stiller seg bak forslaget.</a:t>
            </a:r>
          </a:p>
          <a:p>
            <a:r>
              <a:rPr lang="nb-NO" sz="2000" dirty="0">
                <a:solidFill>
                  <a:schemeClr val="tx2"/>
                </a:solidFill>
              </a:rPr>
              <a:t>Send forslaget til DG for behandling i distriktsstyret. </a:t>
            </a:r>
          </a:p>
          <a:p>
            <a:r>
              <a:rPr lang="nb-NO" sz="2000" dirty="0">
                <a:solidFill>
                  <a:schemeClr val="tx2"/>
                </a:solidFill>
              </a:rPr>
              <a:t>Under forutsetning av at styret stiller seg bak  forslaget, må det legges fram for et Distriktssamråd slik at det blir distriktets forslag</a:t>
            </a:r>
          </a:p>
          <a:p>
            <a:endParaRPr lang="nb-NO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>
                <a:latin typeface="Georgia" panose="02040502050405020303" pitchFamily="18" charset="0"/>
              </a:rPr>
              <a:t>Forslag til </a:t>
            </a:r>
            <a:r>
              <a:rPr lang="nb-NO" sz="2800" dirty="0" err="1">
                <a:latin typeface="Georgia" panose="02040502050405020303" pitchFamily="18" charset="0"/>
              </a:rPr>
              <a:t>CoR</a:t>
            </a:r>
            <a:r>
              <a:rPr lang="nb-NO" sz="2800" dirty="0">
                <a:latin typeface="Georgia" panose="02040502050405020303" pitchFamily="18" charset="0"/>
              </a:rPr>
              <a:t> 2020 og </a:t>
            </a:r>
            <a:r>
              <a:rPr lang="nb-NO" sz="2800" dirty="0" err="1">
                <a:latin typeface="Georgia" panose="02040502050405020303" pitchFamily="18" charset="0"/>
              </a:rPr>
              <a:t>CoL</a:t>
            </a:r>
            <a:r>
              <a:rPr lang="nb-NO" sz="2800" dirty="0">
                <a:latin typeface="Georgia" panose="02040502050405020303" pitchFamily="18" charset="0"/>
              </a:rPr>
              <a:t> 2022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400" dirty="0">
                <a:solidFill>
                  <a:schemeClr val="tx2"/>
                </a:solidFill>
              </a:rPr>
              <a:t>Forslag til Council </a:t>
            </a:r>
            <a:r>
              <a:rPr lang="en-US" sz="2400" dirty="0">
                <a:solidFill>
                  <a:schemeClr val="tx2"/>
                </a:solidFill>
              </a:rPr>
              <a:t>on</a:t>
            </a:r>
            <a:r>
              <a:rPr lang="nb-NO" sz="2400" dirty="0">
                <a:solidFill>
                  <a:schemeClr val="tx2"/>
                </a:solidFill>
              </a:rPr>
              <a:t> Resolution 2020:</a:t>
            </a:r>
          </a:p>
          <a:p>
            <a:pPr lvl="1"/>
            <a:r>
              <a:rPr lang="nb-NO" sz="2000" dirty="0">
                <a:solidFill>
                  <a:schemeClr val="tx2"/>
                </a:solidFill>
              </a:rPr>
              <a:t>Frist for distriktet</a:t>
            </a:r>
            <a:r>
              <a:rPr lang="nb-NO" sz="2000" b="1" dirty="0">
                <a:solidFill>
                  <a:schemeClr val="tx2"/>
                </a:solidFill>
              </a:rPr>
              <a:t> 30.juni 2020</a:t>
            </a:r>
          </a:p>
          <a:p>
            <a:r>
              <a:rPr lang="nb-NO" sz="2400" dirty="0">
                <a:solidFill>
                  <a:schemeClr val="tx2"/>
                </a:solidFill>
              </a:rPr>
              <a:t>Forslag til Council </a:t>
            </a:r>
            <a:r>
              <a:rPr lang="en-US" sz="2400" dirty="0">
                <a:solidFill>
                  <a:schemeClr val="tx2"/>
                </a:solidFill>
              </a:rPr>
              <a:t>on</a:t>
            </a:r>
            <a:r>
              <a:rPr lang="nb-NO" sz="2400" dirty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Legislations</a:t>
            </a:r>
            <a:r>
              <a:rPr lang="nb-NO" sz="2400" dirty="0">
                <a:solidFill>
                  <a:schemeClr val="tx2"/>
                </a:solidFill>
              </a:rPr>
              <a:t> 2022:</a:t>
            </a:r>
          </a:p>
          <a:p>
            <a:pPr lvl="1"/>
            <a:r>
              <a:rPr lang="nb-NO" sz="2000" dirty="0">
                <a:solidFill>
                  <a:schemeClr val="tx2"/>
                </a:solidFill>
              </a:rPr>
              <a:t>Frist for distriktet </a:t>
            </a:r>
            <a:r>
              <a:rPr lang="nb-NO" sz="2000" b="1" dirty="0">
                <a:solidFill>
                  <a:schemeClr val="tx2"/>
                </a:solidFill>
              </a:rPr>
              <a:t>31. desember 2020</a:t>
            </a:r>
          </a:p>
          <a:p>
            <a:r>
              <a:rPr lang="nb-NO" sz="2400" dirty="0">
                <a:solidFill>
                  <a:schemeClr val="tx2"/>
                </a:solidFill>
              </a:rPr>
              <a:t>Dette betyr at det påhviler dagens DG-er å få frem forslag til resolusjoner og DGE-er til lovforslag!</a:t>
            </a:r>
          </a:p>
          <a:p>
            <a:endParaRPr lang="nb-NO" sz="2400" dirty="0">
              <a:solidFill>
                <a:schemeClr val="tx2"/>
              </a:solidFill>
            </a:endParaRPr>
          </a:p>
          <a:p>
            <a:r>
              <a:rPr lang="nb-NO" b="1" dirty="0">
                <a:solidFill>
                  <a:schemeClr val="tx2"/>
                </a:solidFill>
              </a:rPr>
              <a:t>Bruk muligheten til å påvirke!</a:t>
            </a:r>
          </a:p>
          <a:p>
            <a:pPr marL="0" indent="0">
              <a:buNone/>
            </a:pPr>
            <a:endParaRPr lang="nb-NO" b="1" dirty="0">
              <a:solidFill>
                <a:schemeClr val="tx2"/>
              </a:solidFill>
            </a:endParaRPr>
          </a:p>
          <a:p>
            <a:r>
              <a:rPr lang="nb-NO" dirty="0">
                <a:solidFill>
                  <a:schemeClr val="tx2"/>
                </a:solidFill>
              </a:rPr>
              <a:t>Takk for oppmerksomheten!</a:t>
            </a:r>
          </a:p>
        </p:txBody>
      </p:sp>
    </p:spTree>
    <p:extLst>
      <p:ext uri="{BB962C8B-B14F-4D97-AF65-F5344CB8AC3E}">
        <p14:creationId xmlns:p14="http://schemas.microsoft.com/office/powerpoint/2010/main" val="343711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otary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3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2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Slate_NoMo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Rotary new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_Rotary new_white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_Tema1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Tema1">
  <a:themeElements>
    <a:clrScheme name="Rotary-NewBrand_Pallette">
      <a:dk1>
        <a:srgbClr val="958D85"/>
      </a:dk1>
      <a:lt1>
        <a:sysClr val="window" lastClr="FFFFFF"/>
      </a:lt1>
      <a:dk2>
        <a:srgbClr val="00246C"/>
      </a:dk2>
      <a:lt2>
        <a:srgbClr val="E6E5D8"/>
      </a:lt2>
      <a:accent1>
        <a:srgbClr val="01B4E7"/>
      </a:accent1>
      <a:accent2>
        <a:srgbClr val="FEBD11"/>
      </a:accent2>
      <a:accent3>
        <a:srgbClr val="009999"/>
      </a:accent3>
      <a:accent4>
        <a:srgbClr val="872175"/>
      </a:accent4>
      <a:accent5>
        <a:srgbClr val="D91B5C"/>
      </a:accent5>
      <a:accent6>
        <a:srgbClr val="FF7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Rotary</Template>
  <TotalTime>38320</TotalTime>
  <Words>886</Words>
  <Application>Microsoft Office PowerPoint</Application>
  <PresentationFormat>Skjermfremvisning (4:3)</PresentationFormat>
  <Paragraphs>67</Paragraphs>
  <Slides>8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10</vt:i4>
      </vt:variant>
      <vt:variant>
        <vt:lpstr>Lysbildetitler</vt:lpstr>
      </vt:variant>
      <vt:variant>
        <vt:i4>8</vt:i4>
      </vt:variant>
    </vt:vector>
  </HeadingPairs>
  <TitlesOfParts>
    <vt:vector size="23" baseType="lpstr">
      <vt:lpstr>Arial</vt:lpstr>
      <vt:lpstr>Arial Narrow</vt:lpstr>
      <vt:lpstr>Calibri</vt:lpstr>
      <vt:lpstr>Georgia</vt:lpstr>
      <vt:lpstr>Tahoma</vt:lpstr>
      <vt:lpstr>Rotary</vt:lpstr>
      <vt:lpstr>Tema3</vt:lpstr>
      <vt:lpstr>2_Custom Design</vt:lpstr>
      <vt:lpstr>Tema2</vt:lpstr>
      <vt:lpstr>Slate_NoMoE</vt:lpstr>
      <vt:lpstr>Rotary new_white</vt:lpstr>
      <vt:lpstr>1_Rotary new_white</vt:lpstr>
      <vt:lpstr>1_Tema1</vt:lpstr>
      <vt:lpstr>Tema1</vt:lpstr>
      <vt:lpstr>Custom Design</vt:lpstr>
      <vt:lpstr>Council on Legislation (COL) PETS 25.april 2020</vt:lpstr>
      <vt:lpstr>COL - Lovrådet</vt:lpstr>
      <vt:lpstr>COR</vt:lpstr>
      <vt:lpstr>COL</vt:lpstr>
      <vt:lpstr>Alle skal ha både klubbvedtekter og en klubblov</vt:lpstr>
      <vt:lpstr>Aktuelle forslag som det jobbes med</vt:lpstr>
      <vt:lpstr>Du kan påvirke lover og regler</vt:lpstr>
      <vt:lpstr>Forslag til CoR 2020 og CoL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on Resolutions (COR)</dc:title>
  <dc:creator>Admin</dc:creator>
  <cp:lastModifiedBy>tore Krokstad</cp:lastModifiedBy>
  <cp:revision>108</cp:revision>
  <dcterms:created xsi:type="dcterms:W3CDTF">2018-02-02T14:53:41Z</dcterms:created>
  <dcterms:modified xsi:type="dcterms:W3CDTF">2020-04-24T07:09:13Z</dcterms:modified>
</cp:coreProperties>
</file>