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330" r:id="rId2"/>
    <p:sldId id="471" r:id="rId3"/>
    <p:sldId id="393" r:id="rId4"/>
    <p:sldId id="453" r:id="rId5"/>
    <p:sldId id="460" r:id="rId6"/>
    <p:sldId id="461" r:id="rId7"/>
    <p:sldId id="334" r:id="rId8"/>
    <p:sldId id="335" r:id="rId9"/>
    <p:sldId id="336" r:id="rId10"/>
    <p:sldId id="458" r:id="rId11"/>
    <p:sldId id="445" r:id="rId12"/>
    <p:sldId id="436" r:id="rId13"/>
    <p:sldId id="441" r:id="rId14"/>
    <p:sldId id="472" r:id="rId15"/>
    <p:sldId id="484" r:id="rId16"/>
    <p:sldId id="442" r:id="rId17"/>
    <p:sldId id="424" r:id="rId18"/>
    <p:sldId id="480" r:id="rId19"/>
    <p:sldId id="451" r:id="rId20"/>
    <p:sldId id="466" r:id="rId21"/>
    <p:sldId id="395" r:id="rId22"/>
    <p:sldId id="391" r:id="rId23"/>
    <p:sldId id="392" r:id="rId24"/>
    <p:sldId id="444" r:id="rId25"/>
    <p:sldId id="476" r:id="rId26"/>
    <p:sldId id="459" r:id="rId27"/>
    <p:sldId id="482" r:id="rId28"/>
    <p:sldId id="406" r:id="rId29"/>
    <p:sldId id="411" r:id="rId30"/>
    <p:sldId id="338" r:id="rId31"/>
    <p:sldId id="389" r:id="rId32"/>
    <p:sldId id="339" r:id="rId33"/>
    <p:sldId id="485" r:id="rId34"/>
    <p:sldId id="473" r:id="rId35"/>
    <p:sldId id="469" r:id="rId36"/>
    <p:sldId id="454" r:id="rId37"/>
    <p:sldId id="450" r:id="rId38"/>
    <p:sldId id="483" r:id="rId39"/>
    <p:sldId id="452" r:id="rId40"/>
    <p:sldId id="474" r:id="rId41"/>
    <p:sldId id="446" r:id="rId42"/>
    <p:sldId id="448" r:id="rId43"/>
    <p:sldId id="433" r:id="rId44"/>
    <p:sldId id="447" r:id="rId45"/>
    <p:sldId id="422" r:id="rId46"/>
    <p:sldId id="481" r:id="rId47"/>
    <p:sldId id="409" r:id="rId48"/>
    <p:sldId id="477" r:id="rId49"/>
    <p:sldId id="479" r:id="rId50"/>
    <p:sldId id="478" r:id="rId51"/>
    <p:sldId id="427" r:id="rId52"/>
    <p:sldId id="428" r:id="rId53"/>
    <p:sldId id="443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B4E6"/>
    <a:srgbClr val="15458F"/>
    <a:srgbClr val="48595D"/>
    <a:srgbClr val="FFFFFF"/>
    <a:srgbClr val="D9185C"/>
    <a:srgbClr val="DA1A5A"/>
    <a:srgbClr val="00B4E6"/>
    <a:srgbClr val="00B4E7"/>
    <a:srgbClr val="16468F"/>
    <a:srgbClr val="174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 autoAdjust="0"/>
    <p:restoredTop sz="91497" autoAdjust="0"/>
  </p:normalViewPr>
  <p:slideViewPr>
    <p:cSldViewPr snapToGrid="0" showGuides="1">
      <p:cViewPr varScale="1">
        <p:scale>
          <a:sx n="112" d="100"/>
          <a:sy n="112" d="100"/>
        </p:scale>
        <p:origin x="832" y="192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420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3/17/24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4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57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ADB7AFEE-FCFA-EE44-A6ED-641CA589F6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2900" y="4120063"/>
            <a:ext cx="11506200" cy="465667"/>
          </a:xfrm>
        </p:spPr>
        <p:txBody>
          <a:bodyPr>
            <a:noAutofit/>
          </a:bodyPr>
          <a:lstStyle>
            <a:lvl1pPr marL="0" indent="0" algn="ctr">
              <a:buNone/>
              <a:defRPr lang="en-US" sz="3200" b="1" kern="1200" dirty="0">
                <a:solidFill>
                  <a:srgbClr val="005DAA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ED87DAF-6E20-BA44-8FD5-867BBA62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298132"/>
            <a:ext cx="11506200" cy="821931"/>
          </a:xfrm>
        </p:spPr>
        <p:txBody>
          <a:bodyPr tIns="0" bIns="91440" anchor="b">
            <a:normAutofit/>
          </a:bodyPr>
          <a:lstStyle>
            <a:lvl1pPr marL="0" indent="0" algn="ctr" defTabSz="914400" rtl="0" eaLnBrk="1" latinLnBrk="0" hangingPunct="1">
              <a:buNone/>
              <a:defRPr lang="en-US" sz="4800" b="1" kern="1200" cap="all" baseline="0" dirty="0">
                <a:solidFill>
                  <a:srgbClr val="005DA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03" y="323243"/>
            <a:ext cx="2609627" cy="261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00B4E6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 few lines can go here. If you put a picture on the left, the caption can go here.</a:t>
            </a:r>
          </a:p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6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503" y="0"/>
            <a:ext cx="6957559" cy="6857999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>
                <a:solidFill>
                  <a:srgbClr val="48595D"/>
                </a:solidFill>
              </a:defRPr>
            </a:lvl1pPr>
            <a:lvl2pPr marL="457200" indent="-228600">
              <a:defRPr sz="2000">
                <a:solidFill>
                  <a:srgbClr val="48595D"/>
                </a:solidFill>
              </a:defRPr>
            </a:lvl2pPr>
            <a:lvl3pPr marL="685800" indent="-228600">
              <a:defRPr sz="1800">
                <a:solidFill>
                  <a:srgbClr val="48595D"/>
                </a:solidFill>
              </a:defRPr>
            </a:lvl3pPr>
            <a:lvl4pPr marL="914400" indent="-228600">
              <a:defRPr sz="1600">
                <a:solidFill>
                  <a:srgbClr val="48595D"/>
                </a:solidFill>
              </a:defRPr>
            </a:lvl4pPr>
            <a:lvl5pPr marL="1143000" indent="-228600">
              <a:defRPr sz="16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55" y="0"/>
            <a:ext cx="3903562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88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867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6E1362-B85A-824A-BDD8-19EE6704A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6392" y="679622"/>
            <a:ext cx="4517136" cy="4955059"/>
          </a:xfrm>
        </p:spPr>
        <p:txBody>
          <a:bodyPr numCol="2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rgbClr val="48595D"/>
                </a:solidFill>
              </a:defRPr>
            </a:lvl1pPr>
            <a:lvl2pPr marL="457200" indent="-228600">
              <a:defRPr sz="1200">
                <a:solidFill>
                  <a:srgbClr val="48595D"/>
                </a:solidFill>
              </a:defRPr>
            </a:lvl2pPr>
            <a:lvl3pPr marL="685800" indent="-228600">
              <a:defRPr sz="1200">
                <a:solidFill>
                  <a:srgbClr val="48595D"/>
                </a:solidFill>
              </a:defRPr>
            </a:lvl3pPr>
            <a:lvl4pPr marL="914400" indent="-228600">
              <a:defRPr sz="1200">
                <a:solidFill>
                  <a:srgbClr val="48595D"/>
                </a:solidFill>
              </a:defRPr>
            </a:lvl4pPr>
            <a:lvl5pPr marL="1143000" indent="-228600">
              <a:defRPr sz="1200">
                <a:solidFill>
                  <a:srgbClr val="48595D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1DC394-F361-5F4B-A3CB-FDFAF099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0"/>
            <a:ext cx="2377440" cy="6858000"/>
          </a:xfrm>
        </p:spPr>
        <p:txBody>
          <a:bodyPr tIns="0" bIns="91440" anchor="ctr" anchorCtr="0"/>
          <a:lstStyle>
            <a:lvl1pPr>
              <a:defRPr lang="en-US" sz="3600" b="1" kern="1200" dirty="0">
                <a:solidFill>
                  <a:srgbClr val="D91B5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49F37E-F65E-B64B-94D4-A1779A6FED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94889" y="1"/>
            <a:ext cx="4141737" cy="6857999"/>
          </a:xfrm>
        </p:spPr>
        <p:txBody>
          <a:bodyPr anchor="ctr" anchorCtr="0"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969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</a:t>
            </a:r>
            <a:r>
              <a:rPr lang="en-US"/>
              <a:t>club name </a:t>
            </a:r>
            <a:r>
              <a:rPr lang="en-US" dirty="0"/>
              <a:t>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6366050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custDataLst>
      <p:tags r:id="rId24"/>
    </p:custDataLst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71" r:id="rId4"/>
    <p:sldLayoutId id="2147483666" r:id="rId5"/>
    <p:sldLayoutId id="2147483667" r:id="rId6"/>
    <p:sldLayoutId id="2147483655" r:id="rId7"/>
    <p:sldLayoutId id="2147483678" r:id="rId8"/>
    <p:sldLayoutId id="2147483650" r:id="rId9"/>
    <p:sldLayoutId id="2147483673" r:id="rId10"/>
    <p:sldLayoutId id="2147483659" r:id="rId11"/>
    <p:sldLayoutId id="2147483676" r:id="rId12"/>
    <p:sldLayoutId id="2147483652" r:id="rId13"/>
    <p:sldLayoutId id="2147483657" r:id="rId14"/>
    <p:sldLayoutId id="2147483672" r:id="rId15"/>
    <p:sldLayoutId id="2147483679" r:id="rId16"/>
    <p:sldLayoutId id="2147483656" r:id="rId17"/>
    <p:sldLayoutId id="2147483674" r:id="rId18"/>
    <p:sldLayoutId id="2147483658" r:id="rId19"/>
    <p:sldLayoutId id="2147483661" r:id="rId20"/>
    <p:sldLayoutId id="2147483675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0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1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bli-med-i-rotary.no/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2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2275.rotary.no/file-manager/file/Verktoykasse/Guider%20til%20rotary.org/Bruk%20av%20Rotary%20Learning%20Center.pdf?context=mosdoc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3.xml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5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7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0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4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7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8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9.xml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1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3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4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5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16F3585-F07D-4440-9AF3-4237E674AA1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5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1F5F51-E941-8C40-9192-FD83E46A1611}"/>
              </a:ext>
            </a:extLst>
          </p:cNvPr>
          <p:cNvSpPr/>
          <p:nvPr/>
        </p:nvSpPr>
        <p:spPr>
          <a:xfrm>
            <a:off x="0" y="3339029"/>
            <a:ext cx="12192000" cy="2176117"/>
          </a:xfrm>
          <a:prstGeom prst="rect">
            <a:avLst/>
          </a:prstGeom>
          <a:solidFill>
            <a:srgbClr val="02B3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01B4E7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61008-5AFF-634D-9011-6DE20E46D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03" y="359524"/>
            <a:ext cx="2609627" cy="26199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EE50F4-4526-3043-AE6C-43D5B666C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913" y="5860867"/>
            <a:ext cx="1883771" cy="716364"/>
          </a:xfrm>
          <a:prstGeom prst="rect">
            <a:avLst/>
          </a:prstGeom>
        </p:spPr>
      </p:pic>
      <p:sp>
        <p:nvSpPr>
          <p:cNvPr id="11" name="Subtitle 3">
            <a:extLst>
              <a:ext uri="{FF2B5EF4-FFF2-40B4-BE49-F238E27FC236}">
                <a16:creationId xmlns:a16="http://schemas.microsoft.com/office/drawing/2014/main" id="{568A6A20-78A7-024E-A441-EEAEDC7E8666}"/>
              </a:ext>
            </a:extLst>
          </p:cNvPr>
          <p:cNvSpPr txBox="1">
            <a:spLocks/>
          </p:cNvSpPr>
          <p:nvPr/>
        </p:nvSpPr>
        <p:spPr>
          <a:xfrm>
            <a:off x="0" y="3807029"/>
            <a:ext cx="12192000" cy="821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ROTARYSKOLEN</a:t>
            </a:r>
          </a:p>
        </p:txBody>
      </p:sp>
      <p:sp>
        <p:nvSpPr>
          <p:cNvPr id="13" name="Subtitle 14">
            <a:extLst>
              <a:ext uri="{FF2B5EF4-FFF2-40B4-BE49-F238E27FC236}">
                <a16:creationId xmlns:a16="http://schemas.microsoft.com/office/drawing/2014/main" id="{002C0903-D219-114B-950B-117984639F4E}"/>
              </a:ext>
            </a:extLst>
          </p:cNvPr>
          <p:cNvSpPr txBox="1">
            <a:spLocks/>
          </p:cNvSpPr>
          <p:nvPr/>
        </p:nvSpPr>
        <p:spPr>
          <a:xfrm>
            <a:off x="0" y="4588900"/>
            <a:ext cx="12192000" cy="4656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800" i="0" dirty="0">
                <a:solidFill>
                  <a:schemeClr val="bg1"/>
                </a:solidFill>
                <a:effectLst/>
              </a:rPr>
              <a:t>PETS – President </a:t>
            </a:r>
            <a:r>
              <a:rPr lang="nb-NO" sz="1800" i="0" dirty="0" err="1">
                <a:solidFill>
                  <a:schemeClr val="bg1"/>
                </a:solidFill>
                <a:effectLst/>
              </a:rPr>
              <a:t>Elect</a:t>
            </a:r>
            <a:r>
              <a:rPr lang="nb-NO" sz="1800" i="0" dirty="0">
                <a:solidFill>
                  <a:schemeClr val="bg1"/>
                </a:solidFill>
                <a:effectLst/>
              </a:rPr>
              <a:t> Training Seminar – Distrikt 2275</a:t>
            </a:r>
          </a:p>
          <a:p>
            <a:pPr marL="0" indent="0" algn="ctr">
              <a:buNone/>
            </a:pPr>
            <a:r>
              <a:rPr lang="nb-NO" sz="1800" i="0" dirty="0">
                <a:solidFill>
                  <a:schemeClr val="bg1"/>
                </a:solidFill>
                <a:effectLst/>
              </a:rPr>
              <a:t>15.-17. mars 2024 - </a:t>
            </a:r>
            <a:r>
              <a:rPr lang="nb-NO" sz="1800" i="0" dirty="0" err="1">
                <a:solidFill>
                  <a:schemeClr val="bg1"/>
                </a:solidFill>
                <a:effectLst/>
              </a:rPr>
              <a:t>Quality</a:t>
            </a:r>
            <a:r>
              <a:rPr lang="nb-NO" sz="1800" i="0" dirty="0">
                <a:solidFill>
                  <a:schemeClr val="bg1"/>
                </a:solidFill>
                <a:effectLst/>
              </a:rPr>
              <a:t> Airport Hotel Værnes</a:t>
            </a:r>
            <a:endParaRPr lang="nb-NO" sz="20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8BE800E-AEDE-E9F5-1987-35199CCAEB37}"/>
              </a:ext>
            </a:extLst>
          </p:cNvPr>
          <p:cNvSpPr txBox="1"/>
          <p:nvPr/>
        </p:nvSpPr>
        <p:spPr>
          <a:xfrm>
            <a:off x="283316" y="6297017"/>
            <a:ext cx="726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chemeClr val="bg1"/>
                </a:solidFill>
              </a:rPr>
              <a:t>DG Sissel Slettum Bjerke og DMC Tore Jørgen Slettahjell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41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4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spørsmåls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prøven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39725"/>
            <a:ext cx="8670533" cy="4751085"/>
          </a:xfrm>
        </p:spPr>
        <p:txBody>
          <a:bodyPr lIns="90000" numCol="1" spcCol="360000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Rotary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opprettet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1905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med store </a:t>
            </a:r>
            <a:r>
              <a:rPr lang="en-US" dirty="0" err="1"/>
              <a:t>utfordringer</a:t>
            </a:r>
            <a:r>
              <a:rPr lang="en-US" dirty="0"/>
              <a:t>.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vi </a:t>
            </a:r>
            <a:r>
              <a:rPr lang="en-US" dirty="0" err="1"/>
              <a:t>en</a:t>
            </a:r>
            <a:r>
              <a:rPr lang="en-US" dirty="0"/>
              <a:t> del </a:t>
            </a:r>
            <a:r>
              <a:rPr lang="en-US" dirty="0" err="1"/>
              <a:t>bekymringer</a:t>
            </a:r>
            <a:r>
              <a:rPr lang="en-US" dirty="0"/>
              <a:t>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nasjonalt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internasjonalt</a:t>
            </a:r>
            <a:r>
              <a:rPr lang="en-US" dirty="0"/>
              <a:t>. </a:t>
            </a:r>
            <a:r>
              <a:rPr lang="en-US" dirty="0" err="1"/>
              <a:t>Derfor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Rotary </a:t>
            </a:r>
            <a:r>
              <a:rPr lang="en-US" dirty="0" err="1"/>
              <a:t>fortsatt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oppgave</a:t>
            </a:r>
            <a:r>
              <a:rPr lang="en-US" dirty="0"/>
              <a:t>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nå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fremtiden</a:t>
            </a:r>
            <a:r>
              <a:rPr lang="en-US" dirty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I </a:t>
            </a:r>
            <a:r>
              <a:rPr lang="en-US" dirty="0" err="1"/>
              <a:t>hverdagen</a:t>
            </a:r>
            <a:r>
              <a:rPr lang="en-US" dirty="0"/>
              <a:t> </a:t>
            </a:r>
            <a:r>
              <a:rPr lang="en-US" dirty="0" err="1"/>
              <a:t>vår</a:t>
            </a:r>
            <a:r>
              <a:rPr lang="en-US" dirty="0"/>
              <a:t> </a:t>
            </a:r>
            <a:r>
              <a:rPr lang="en-US" dirty="0" err="1"/>
              <a:t>finner</a:t>
            </a:r>
            <a:r>
              <a:rPr lang="en-US" dirty="0"/>
              <a:t> vi </a:t>
            </a:r>
            <a:r>
              <a:rPr lang="en-US" dirty="0" err="1"/>
              <a:t>støtte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b="1" dirty="0" err="1"/>
              <a:t>firemålsprøven</a:t>
            </a:r>
            <a:r>
              <a:rPr lang="en-US" b="1" dirty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Er det </a:t>
            </a:r>
            <a:r>
              <a:rPr lang="en-US" b="1" dirty="0" err="1"/>
              <a:t>sant</a:t>
            </a:r>
            <a:r>
              <a:rPr lang="en-US" b="1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/>
              <a:t>Er det </a:t>
            </a:r>
            <a:r>
              <a:rPr lang="en-US" b="1" dirty="0" err="1"/>
              <a:t>rettferdig</a:t>
            </a:r>
            <a:r>
              <a:rPr lang="en-US" b="1" dirty="0"/>
              <a:t> for alle det </a:t>
            </a:r>
            <a:r>
              <a:rPr lang="en-US" b="1" dirty="0" err="1"/>
              <a:t>angår</a:t>
            </a:r>
            <a:r>
              <a:rPr lang="en-US" b="1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/>
              <a:t>Vil</a:t>
            </a:r>
            <a:r>
              <a:rPr lang="en-US" b="1" dirty="0"/>
              <a:t> det </a:t>
            </a:r>
            <a:r>
              <a:rPr lang="en-US" b="1" dirty="0" err="1"/>
              <a:t>skape</a:t>
            </a:r>
            <a:r>
              <a:rPr lang="en-US" b="1" dirty="0"/>
              <a:t> </a:t>
            </a:r>
            <a:r>
              <a:rPr lang="en-US" b="1" dirty="0" err="1"/>
              <a:t>forståelse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bedre</a:t>
            </a:r>
            <a:r>
              <a:rPr lang="en-US" b="1" dirty="0"/>
              <a:t> </a:t>
            </a:r>
            <a:r>
              <a:rPr lang="en-US" b="1" dirty="0" err="1"/>
              <a:t>vennskap</a:t>
            </a:r>
            <a:r>
              <a:rPr lang="en-US" b="1" dirty="0"/>
              <a:t>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b="1" dirty="0" err="1"/>
              <a:t>Vil</a:t>
            </a:r>
            <a:r>
              <a:rPr lang="en-US" b="1" dirty="0"/>
              <a:t> det </a:t>
            </a:r>
            <a:r>
              <a:rPr lang="en-US" b="1" dirty="0" err="1"/>
              <a:t>være</a:t>
            </a:r>
            <a:r>
              <a:rPr lang="en-US" b="1" dirty="0"/>
              <a:t> </a:t>
            </a:r>
            <a:r>
              <a:rPr lang="en-US" b="1" dirty="0" err="1"/>
              <a:t>til</a:t>
            </a:r>
            <a:r>
              <a:rPr lang="en-US" b="1" dirty="0"/>
              <a:t> det </a:t>
            </a:r>
            <a:r>
              <a:rPr lang="en-US" b="1" dirty="0" err="1"/>
              <a:t>beste</a:t>
            </a:r>
            <a:r>
              <a:rPr lang="en-US" b="1" dirty="0"/>
              <a:t> for alle det </a:t>
            </a:r>
            <a:r>
              <a:rPr lang="en-US" b="1" dirty="0" err="1"/>
              <a:t>angår</a:t>
            </a:r>
            <a:r>
              <a:rPr lang="en-US" b="1" dirty="0"/>
              <a:t>?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99D3C550-C202-F4A9-65CD-245E3D3B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3" name="Bilde 4">
            <a:extLst>
              <a:ext uri="{FF2B5EF4-FFF2-40B4-BE49-F238E27FC236}">
                <a16:creationId xmlns:a16="http://schemas.microsoft.com/office/drawing/2014/main" id="{4C1C6436-4733-D1B0-7AD9-CDF91F86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1540043"/>
            <a:ext cx="3048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04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FAKTA 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</a:rPr>
              <a:t>pr. 14.3.2024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67995"/>
            <a:ext cx="6194367" cy="4751085"/>
          </a:xfrm>
        </p:spPr>
        <p:txBody>
          <a:bodyPr lIns="90000" numCol="1" spcCol="360000">
            <a:normAutofit lnSpcReduction="10000"/>
          </a:bodyPr>
          <a:lstStyle/>
          <a:p>
            <a:pPr mar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Rotary International:</a:t>
            </a:r>
          </a:p>
          <a:p>
            <a:r>
              <a:rPr lang="en-US" dirty="0">
                <a:solidFill>
                  <a:schemeClr val="tx1"/>
                </a:solidFill>
              </a:rPr>
              <a:t>ca 1,4 </a:t>
            </a:r>
            <a:r>
              <a:rPr lang="en-US" dirty="0" err="1">
                <a:solidFill>
                  <a:schemeClr val="tx1"/>
                </a:solidFill>
              </a:rPr>
              <a:t>millioner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medlemmer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ca 36.000 </a:t>
            </a:r>
            <a:r>
              <a:rPr lang="en-US" dirty="0" err="1">
                <a:solidFill>
                  <a:schemeClr val="tx1"/>
                </a:solidFill>
              </a:rPr>
              <a:t>klubber</a:t>
            </a:r>
            <a:r>
              <a:rPr lang="en-US" dirty="0">
                <a:solidFill>
                  <a:schemeClr val="tx1"/>
                </a:solidFill>
              </a:rPr>
              <a:t> – er </a:t>
            </a:r>
            <a:r>
              <a:rPr lang="en-US" dirty="0" err="1">
                <a:solidFill>
                  <a:schemeClr val="tx1"/>
                </a:solidFill>
              </a:rPr>
              <a:t>Rotarys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grunnfjell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542 </a:t>
            </a:r>
            <a:r>
              <a:rPr lang="en-US" dirty="0" err="1">
                <a:solidFill>
                  <a:schemeClr val="tx1"/>
                </a:solidFill>
              </a:rPr>
              <a:t>distrikter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34 </a:t>
            </a:r>
            <a:r>
              <a:rPr lang="en-US" dirty="0" err="1">
                <a:solidFill>
                  <a:schemeClr val="tx1"/>
                </a:solidFill>
              </a:rPr>
              <a:t>soner</a:t>
            </a:r>
            <a:r>
              <a:rPr lang="en-US" dirty="0">
                <a:solidFill>
                  <a:schemeClr val="tx1"/>
                </a:solidFill>
              </a:rPr>
              <a:t> – vi er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sone 18</a:t>
            </a:r>
          </a:p>
          <a:p>
            <a:r>
              <a:rPr lang="en-US" dirty="0">
                <a:solidFill>
                  <a:schemeClr val="tx1"/>
                </a:solidFill>
              </a:rPr>
              <a:t>Rotary International (RI) </a:t>
            </a:r>
            <a:r>
              <a:rPr lang="en-US" dirty="0" err="1">
                <a:solidFill>
                  <a:schemeClr val="tx1"/>
                </a:solidFill>
              </a:rPr>
              <a:t>og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Rotary Foundation (TRF)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i="1" dirty="0">
                <a:solidFill>
                  <a:schemeClr val="tx1"/>
                </a:solidFill>
              </a:rPr>
              <a:t>Rotary </a:t>
            </a:r>
            <a:r>
              <a:rPr lang="en-US" b="1" i="1" dirty="0" err="1">
                <a:solidFill>
                  <a:schemeClr val="tx1"/>
                </a:solidFill>
              </a:rPr>
              <a:t>i</a:t>
            </a:r>
            <a:r>
              <a:rPr lang="en-US" b="1" i="1" dirty="0">
                <a:solidFill>
                  <a:schemeClr val="tx1"/>
                </a:solidFill>
              </a:rPr>
              <a:t> Norge:</a:t>
            </a:r>
          </a:p>
          <a:p>
            <a:r>
              <a:rPr lang="en-US" dirty="0">
                <a:solidFill>
                  <a:schemeClr val="tx1"/>
                </a:solidFill>
              </a:rPr>
              <a:t>6 </a:t>
            </a:r>
            <a:r>
              <a:rPr lang="en-US" dirty="0" err="1">
                <a:solidFill>
                  <a:schemeClr val="tx1"/>
                </a:solidFill>
              </a:rPr>
              <a:t>distrikter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267 </a:t>
            </a:r>
            <a:r>
              <a:rPr lang="en-US" dirty="0" err="1">
                <a:solidFill>
                  <a:schemeClr val="tx1"/>
                </a:solidFill>
              </a:rPr>
              <a:t>klubber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8474 </a:t>
            </a:r>
            <a:r>
              <a:rPr lang="en-US" dirty="0" err="1">
                <a:solidFill>
                  <a:schemeClr val="tx1"/>
                </a:solidFill>
              </a:rPr>
              <a:t>medlemmer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0133" y="11557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3054E2A-C3D3-98BC-2BF0-33DEA33AA5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98" t="35558" r="4771" b="35918"/>
          <a:stretch/>
        </p:blipFill>
        <p:spPr>
          <a:xfrm>
            <a:off x="6520389" y="1540043"/>
            <a:ext cx="5129744" cy="49385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12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ROTARYHJULET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361" y="1948070"/>
            <a:ext cx="4003335" cy="3854106"/>
          </a:xfrm>
        </p:spPr>
        <p:txBody>
          <a:bodyPr lIns="90000" numCol="1" spcCol="360000">
            <a:normAutofit/>
          </a:bodyPr>
          <a:lstStyle/>
          <a:p>
            <a:pPr marL="0" indent="0">
              <a:buNone/>
              <a:defRPr/>
            </a:pPr>
            <a:r>
              <a:rPr lang="nb-NO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Rotaryhjulet</a:t>
            </a:r>
            <a:r>
              <a:rPr lang="nb-NO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symboliserer rotasjonsprinsippet</a:t>
            </a:r>
          </a:p>
          <a:p>
            <a:pPr marL="0" indent="0">
              <a:buNone/>
              <a:defRPr/>
            </a:pPr>
            <a:endParaRPr lang="nb-NO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b-NO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24 tenner symboliserer at du er rotarianer 24 timer i døgnet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nb-NO" sz="240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47625" indent="0">
              <a:buFont typeface="Arial" panose="020B0604020202020204" pitchFamily="34" charset="0"/>
              <a:buNone/>
              <a:defRPr/>
            </a:pPr>
            <a:r>
              <a:rPr lang="nb-NO" sz="24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Bær nålen daglig for å vise</a:t>
            </a:r>
            <a:br>
              <a:rPr lang="nb-NO" sz="24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b-NO" sz="24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ditt engasjement</a:t>
            </a:r>
          </a:p>
        </p:txBody>
      </p:sp>
      <p:pic>
        <p:nvPicPr>
          <p:cNvPr id="12" name="Bilde 1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115467DD-C9D2-C8C4-C0E3-734717079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388" y="5514180"/>
            <a:ext cx="2540000" cy="110490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7A3509B2-AE6F-D379-8B22-B89A5C9F3B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098" t="35558" r="4771" b="35918"/>
          <a:stretch/>
        </p:blipFill>
        <p:spPr>
          <a:xfrm>
            <a:off x="71718" y="1660074"/>
            <a:ext cx="4003335" cy="385410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105326-0548-7B14-505D-BEB857549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7697" y="1660074"/>
            <a:ext cx="3431692" cy="34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51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ROTARYS TRE LEDERNIVÅ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871E9D-0CC6-5F16-FFB4-56B1790EDBFC}"/>
              </a:ext>
            </a:extLst>
          </p:cNvPr>
          <p:cNvSpPr txBox="1"/>
          <p:nvPr/>
        </p:nvSpPr>
        <p:spPr>
          <a:xfrm>
            <a:off x="462291" y="1919593"/>
            <a:ext cx="6746789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Klubbpresident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Distriktsguvernør</a:t>
            </a:r>
            <a:endParaRPr lang="nb-NO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b-NO" sz="3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International President</a:t>
            </a:r>
            <a:r>
              <a:rPr lang="nb-NO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 RI styret (The RI Board)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476BF39A-9FD9-CADA-7A0E-7484301BC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795" y="1745552"/>
            <a:ext cx="1690816" cy="4873528"/>
          </a:xfrm>
          <a:prstGeom prst="rect">
            <a:avLst/>
          </a:prstGeom>
        </p:spPr>
      </p:pic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F5368255-BFFC-FE58-E82F-9299009A5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15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9666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ROTARYKLUBBEN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1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ROTARYKLUBBEN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49" y="2152996"/>
            <a:ext cx="4204253" cy="4337814"/>
          </a:xfrm>
        </p:spPr>
        <p:txBody>
          <a:bodyPr lIns="90000" numCol="1" spcCol="36000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President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/>
              <a:t>Sekretær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/>
              <a:t>Past president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/>
              <a:t>Kasserer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/>
              <a:t>Styret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/>
              <a:t>Komitéer</a:t>
            </a:r>
            <a:r>
              <a:rPr lang="en-US" sz="1600" dirty="0"/>
              <a:t> med </a:t>
            </a:r>
            <a:r>
              <a:rPr lang="en-US" sz="1600" dirty="0" err="1"/>
              <a:t>komitéledere</a:t>
            </a:r>
            <a:endParaRPr lang="en-US" sz="1600" dirty="0"/>
          </a:p>
          <a:p>
            <a:pPr marL="500063" lvl="6" indent="-231775">
              <a:lnSpc>
                <a:spcPct val="100000"/>
              </a:lnSpc>
              <a:buFont typeface="+mj-lt"/>
              <a:buAutoNum type="arabicPeriod"/>
            </a:pPr>
            <a:r>
              <a:rPr lang="en-US" sz="1600" dirty="0" err="1"/>
              <a:t>Klubb</a:t>
            </a:r>
            <a:r>
              <a:rPr lang="en-US" sz="1600" dirty="0"/>
              <a:t> </a:t>
            </a:r>
            <a:r>
              <a:rPr lang="en-US" sz="1600" dirty="0" err="1"/>
              <a:t>administrasjon</a:t>
            </a:r>
            <a:endParaRPr lang="en-US" sz="1600" dirty="0"/>
          </a:p>
          <a:p>
            <a:pPr marL="500063" lvl="6" indent="-231775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TRF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prosjekter</a:t>
            </a:r>
            <a:endParaRPr lang="en-US" sz="1600" dirty="0"/>
          </a:p>
          <a:p>
            <a:pPr marL="500063" lvl="6" indent="-231775">
              <a:lnSpc>
                <a:spcPct val="100000"/>
              </a:lnSpc>
              <a:buFont typeface="+mj-lt"/>
              <a:buAutoNum type="arabicPeriod"/>
            </a:pPr>
            <a:r>
              <a:rPr lang="en-US" sz="1600" dirty="0" err="1"/>
              <a:t>Internasjonal</a:t>
            </a:r>
            <a:r>
              <a:rPr lang="en-US" sz="1600" dirty="0"/>
              <a:t> </a:t>
            </a:r>
            <a:r>
              <a:rPr lang="en-US" sz="1600" dirty="0" err="1"/>
              <a:t>ungdomsutveksling</a:t>
            </a:r>
            <a:endParaRPr lang="en-US" sz="1600" dirty="0"/>
          </a:p>
          <a:p>
            <a:pPr marL="500063" lvl="6" indent="-231775">
              <a:lnSpc>
                <a:spcPct val="100000"/>
              </a:lnSpc>
              <a:buFont typeface="+mj-lt"/>
              <a:buAutoNum type="arabicPeriod"/>
            </a:pPr>
            <a:r>
              <a:rPr lang="en-US" sz="1600" dirty="0" err="1"/>
              <a:t>Medlemsskap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rekruttering</a:t>
            </a:r>
            <a:endParaRPr lang="en-US" sz="1600" dirty="0"/>
          </a:p>
          <a:p>
            <a:pPr marL="500063" lvl="6" indent="-231775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PR/</a:t>
            </a:r>
            <a:r>
              <a:rPr lang="en-US" sz="1600" dirty="0" err="1"/>
              <a:t>Kommunikasjon</a:t>
            </a: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 err="1"/>
              <a:t>Medlemmer</a:t>
            </a:r>
            <a:endParaRPr lang="en-US" sz="1600" dirty="0"/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99D3C550-C202-F4A9-65CD-245E3D3B0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4" name="Bilde 3" descr="Et bilde som inneholder tekst, Font, logo, skjermbilde&#10;&#10;Automatisk generert beskrivelse">
            <a:extLst>
              <a:ext uri="{FF2B5EF4-FFF2-40B4-BE49-F238E27FC236}">
                <a16:creationId xmlns:a16="http://schemas.microsoft.com/office/drawing/2014/main" id="{0D087CF7-B89C-FE7E-D62C-2CB17B0B4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8" y="1739725"/>
            <a:ext cx="3893931" cy="4880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99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PROSJEKTER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7" y="1967696"/>
            <a:ext cx="5514623" cy="4731458"/>
          </a:xfrm>
        </p:spPr>
        <p:txBody>
          <a:bodyPr lIns="90000" numCol="1" spcCol="360000">
            <a:normAutofit/>
          </a:bodyPr>
          <a:lstStyle/>
          <a:p>
            <a:pPr marL="0" indent="0">
              <a:buNone/>
            </a:pPr>
            <a:r>
              <a:rPr lang="en-US" sz="4200" b="1" i="1" dirty="0"/>
              <a:t>“Rotary er</a:t>
            </a:r>
          </a:p>
          <a:p>
            <a:pPr marL="0" indent="0">
              <a:buNone/>
            </a:pPr>
            <a:r>
              <a:rPr lang="en-US" sz="4200" b="1" i="1" dirty="0"/>
              <a:t>     </a:t>
            </a:r>
            <a:r>
              <a:rPr lang="en-US" sz="4200" b="1" i="1" dirty="0" err="1"/>
              <a:t>hva</a:t>
            </a:r>
            <a:r>
              <a:rPr lang="en-US" sz="4200" b="1" i="1" dirty="0"/>
              <a:t> Rotary </a:t>
            </a:r>
            <a:r>
              <a:rPr lang="en-US" sz="4200" b="1" i="1" dirty="0" err="1"/>
              <a:t>gjør</a:t>
            </a:r>
            <a:r>
              <a:rPr lang="en-US" sz="4200" b="1" i="1" dirty="0"/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900" dirty="0"/>
              <a:t>Store </a:t>
            </a:r>
            <a:r>
              <a:rPr lang="en-US" sz="1900" dirty="0" err="1"/>
              <a:t>eller</a:t>
            </a:r>
            <a:r>
              <a:rPr lang="en-US" sz="1900" dirty="0"/>
              <a:t> </a:t>
            </a:r>
            <a:r>
              <a:rPr lang="en-US" sz="1900" dirty="0" err="1"/>
              <a:t>små</a:t>
            </a:r>
            <a:r>
              <a:rPr lang="en-US" sz="1900" dirty="0"/>
              <a:t> </a:t>
            </a:r>
            <a:r>
              <a:rPr lang="en-US" sz="1900" dirty="0" err="1"/>
              <a:t>prosjekter</a:t>
            </a:r>
            <a:r>
              <a:rPr lang="en-US" sz="1900" dirty="0"/>
              <a:t> er </a:t>
            </a:r>
            <a:r>
              <a:rPr lang="en-US" sz="1900" dirty="0" err="1"/>
              <a:t>viktig</a:t>
            </a:r>
            <a:r>
              <a:rPr lang="en-US" sz="1900" dirty="0"/>
              <a:t> for </a:t>
            </a:r>
            <a:r>
              <a:rPr lang="en-US" sz="1900" dirty="0" err="1"/>
              <a:t>klubben</a:t>
            </a:r>
            <a:endParaRPr lang="en-US" sz="1900" dirty="0"/>
          </a:p>
          <a:p>
            <a:endParaRPr lang="en-US" sz="1900" dirty="0"/>
          </a:p>
          <a:p>
            <a:r>
              <a:rPr lang="en-US" sz="1900" dirty="0" err="1"/>
              <a:t>Forsterket</a:t>
            </a:r>
            <a:r>
              <a:rPr lang="en-US" sz="1900" dirty="0"/>
              <a:t> </a:t>
            </a:r>
            <a:r>
              <a:rPr lang="en-US" sz="1900" dirty="0" err="1"/>
              <a:t>vennskap</a:t>
            </a:r>
            <a:endParaRPr lang="en-US" sz="1900" dirty="0"/>
          </a:p>
          <a:p>
            <a:r>
              <a:rPr lang="en-US" sz="1900" dirty="0" err="1"/>
              <a:t>Gir</a:t>
            </a:r>
            <a:r>
              <a:rPr lang="en-US" sz="1900" dirty="0"/>
              <a:t> god PR</a:t>
            </a:r>
          </a:p>
          <a:p>
            <a:r>
              <a:rPr lang="en-US" sz="1900" dirty="0" err="1"/>
              <a:t>Tiltrekker</a:t>
            </a:r>
            <a:r>
              <a:rPr lang="en-US" sz="1900" dirty="0"/>
              <a:t> </a:t>
            </a:r>
            <a:r>
              <a:rPr lang="en-US" sz="1900" dirty="0" err="1"/>
              <a:t>andre</a:t>
            </a:r>
            <a:endParaRPr lang="en-US" sz="1900" dirty="0"/>
          </a:p>
          <a:p>
            <a:r>
              <a:rPr lang="en-US" sz="1900" dirty="0" err="1"/>
              <a:t>Gir</a:t>
            </a:r>
            <a:r>
              <a:rPr lang="en-US" sz="1900" dirty="0"/>
              <a:t> </a:t>
            </a:r>
            <a:r>
              <a:rPr lang="en-US" sz="1900" dirty="0" err="1"/>
              <a:t>mening</a:t>
            </a:r>
            <a:r>
              <a:rPr lang="en-US" sz="1900" dirty="0"/>
              <a:t> </a:t>
            </a:r>
            <a:r>
              <a:rPr lang="en-US" sz="1900" dirty="0" err="1"/>
              <a:t>til</a:t>
            </a:r>
            <a:r>
              <a:rPr lang="en-US" sz="1900" dirty="0"/>
              <a:t> </a:t>
            </a:r>
            <a:r>
              <a:rPr lang="en-US" sz="1900" dirty="0" err="1"/>
              <a:t>medlemskapet</a:t>
            </a:r>
            <a:endParaRPr lang="en-US" sz="19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F1EE080-287B-DC1F-1766-208A728E4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379" y="1655612"/>
            <a:ext cx="5514623" cy="4173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Bilde 3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E6B2B7CD-CF09-33EE-2F78-5B7301781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06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MÅNEDENS TEMA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F2B56BA-7E55-2637-A5BC-C2B2055B2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745" y="2031633"/>
            <a:ext cx="6991125" cy="420297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839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u="none" strike="noStrike" cap="none" normalizeH="0" baseline="0" dirty="0">
                <a:ln>
                  <a:noFill/>
                </a:ln>
                <a:solidFill>
                  <a:srgbClr val="4C4C4C"/>
                </a:solidFill>
                <a:effectLst/>
                <a:cs typeface="Arial" panose="020B0604020202020204" pitchFamily="34" charset="0"/>
              </a:rPr>
              <a:t>De fleste av årets måneder har spesielle tema.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b-NO" altLang="nb-NO" dirty="0">
              <a:solidFill>
                <a:srgbClr val="4C4C4C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u="none" strike="noStrike" cap="none" normalizeH="0" baseline="0" dirty="0">
                <a:ln>
                  <a:noFill/>
                </a:ln>
                <a:solidFill>
                  <a:srgbClr val="4C4C4C"/>
                </a:solidFill>
                <a:effectLst/>
                <a:cs typeface="Arial" panose="020B0604020202020204" pitchFamily="34" charset="0"/>
              </a:rPr>
              <a:t>Over hele verden har rotarianere det samme fokus, og tjenestene er rettet inn mot de samme områder.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u="none" strike="noStrike" cap="none" normalizeH="0" baseline="0" dirty="0">
              <a:ln>
                <a:noFill/>
              </a:ln>
              <a:solidFill>
                <a:srgbClr val="4C4C4C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u="none" strike="noStrike" cap="none" normalizeH="0" baseline="0" dirty="0">
                <a:ln>
                  <a:noFill/>
                </a:ln>
                <a:solidFill>
                  <a:srgbClr val="4C4C4C"/>
                </a:solidFill>
                <a:effectLst/>
                <a:cs typeface="Arial" panose="020B0604020202020204" pitchFamily="34" charset="0"/>
              </a:rPr>
              <a:t>Når programkomiteen planlegger neste halvårs arbeid i klubbene,</a:t>
            </a:r>
            <a:br>
              <a:rPr kumimoji="0" lang="nb-NO" altLang="nb-NO" u="none" strike="noStrike" cap="none" normalizeH="0" baseline="0" dirty="0">
                <a:ln>
                  <a:noFill/>
                </a:ln>
                <a:solidFill>
                  <a:srgbClr val="4C4C4C"/>
                </a:solidFill>
                <a:effectLst/>
                <a:cs typeface="Arial" panose="020B0604020202020204" pitchFamily="34" charset="0"/>
              </a:rPr>
            </a:br>
            <a:r>
              <a:rPr kumimoji="0" lang="nb-NO" altLang="nb-NO" u="none" strike="noStrike" cap="none" normalizeH="0" baseline="0" dirty="0">
                <a:ln>
                  <a:noFill/>
                </a:ln>
                <a:solidFill>
                  <a:srgbClr val="4C4C4C"/>
                </a:solidFill>
                <a:effectLst/>
                <a:cs typeface="Arial" panose="020B0604020202020204" pitchFamily="34" charset="0"/>
              </a:rPr>
              <a:t>er det viktig å ha fokus på det som er månedens tema.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b-NO" altLang="nb-NO" dirty="0">
              <a:solidFill>
                <a:srgbClr val="4C4C4C"/>
              </a:solidFill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u="none" strike="noStrike" cap="none" normalizeH="0" baseline="0" dirty="0">
                <a:ln>
                  <a:noFill/>
                </a:ln>
                <a:solidFill>
                  <a:srgbClr val="4C4C4C"/>
                </a:solidFill>
                <a:effectLst/>
                <a:cs typeface="Arial" panose="020B0604020202020204" pitchFamily="34" charset="0"/>
              </a:rPr>
              <a:t>Vi anbefaler å planlegge møter, møtetema, prosjekter eller offentlige profileringskampanjer med grunnlag i disse temaene.</a:t>
            </a:r>
          </a:p>
        </p:txBody>
      </p:sp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E9690DA1-07D1-DF4E-A9C0-F495FA8D8384}"/>
              </a:ext>
            </a:extLst>
          </p:cNvPr>
          <p:cNvGraphicFramePr>
            <a:graphicFrameLocks noGrp="1"/>
          </p:cNvGraphicFramePr>
          <p:nvPr/>
        </p:nvGraphicFramePr>
        <p:xfrm>
          <a:off x="466658" y="1738766"/>
          <a:ext cx="3357197" cy="4703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197">
                  <a:extLst>
                    <a:ext uri="{9D8B030D-6E8A-4147-A177-3AD203B41FA5}">
                      <a16:colId xmlns:a16="http://schemas.microsoft.com/office/drawing/2014/main" val="2241052141"/>
                    </a:ext>
                  </a:extLst>
                </a:gridCol>
              </a:tblGrid>
              <a:tr h="361815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tabLst>
                          <a:tab pos="1019175" algn="l"/>
                        </a:tabLst>
                      </a:pPr>
                      <a:r>
                        <a:rPr lang="nb-NO" sz="1000" dirty="0"/>
                        <a:t>Måned                 Tema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75518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tabLst>
                          <a:tab pos="1376363" algn="l"/>
                        </a:tabLst>
                      </a:pPr>
                      <a:r>
                        <a:rPr lang="nb-NO" sz="1000" dirty="0"/>
                        <a:t>Juli                       Overgangsmåned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920897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August                  Medlemskap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406605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September            Utdanning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265013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Oktober                 Økonomi og samfunnsutvikling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343000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November             The </a:t>
                      </a:r>
                      <a:r>
                        <a:rPr lang="nb-NO" sz="1000" dirty="0" err="1"/>
                        <a:t>Rotary</a:t>
                      </a:r>
                      <a:r>
                        <a:rPr lang="nb-NO" sz="1000" dirty="0"/>
                        <a:t> Foundation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343047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Desember             Forebygge og behandle sykdom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918855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Januar                   Yrkestjeneste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306042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Februar                 Fredsarbeid og konfliktforebygging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133432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Mars                      Vann og sanitærforhold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315397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April                       Mor og barns helse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014945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Mai                        Ungdomstjeneste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84153"/>
                  </a:ext>
                </a:extLst>
              </a:tr>
              <a:tr h="3618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nb-NO" sz="1000" dirty="0"/>
                        <a:t>Juni                       Vennskap og fellesskap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0368710"/>
                  </a:ext>
                </a:extLst>
              </a:tr>
            </a:tbl>
          </a:graphicData>
        </a:graphic>
      </p:graphicFrame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D32BD6DE-7E62-F6A4-C950-4364E122A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9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9666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DISTRIKT 2275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5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DISTRIKT 2275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44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klubber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– 945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medlemmer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014" y="1730071"/>
            <a:ext cx="5979186" cy="4610904"/>
          </a:xfrm>
        </p:spPr>
        <p:txBody>
          <a:bodyPr lIns="90000" numCol="1" spcCol="360000">
            <a:noAutofit/>
          </a:bodyPr>
          <a:lstStyle/>
          <a:p>
            <a:pPr marL="357188" indent="-344488"/>
            <a:r>
              <a:rPr lang="en-US" sz="4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Nordmøre</a:t>
            </a:r>
            <a:endParaRPr lang="en-US" sz="4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57188" indent="-344488"/>
            <a:r>
              <a:rPr lang="en-US" sz="4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Trøndelag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– 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sør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for Trondheim</a:t>
            </a:r>
          </a:p>
          <a:p>
            <a:pPr marL="357188" indent="-344488"/>
            <a:r>
              <a:rPr lang="en-US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Trondheim</a:t>
            </a:r>
          </a:p>
          <a:p>
            <a:pPr marL="357188" indent="-344488"/>
            <a:r>
              <a:rPr lang="en-US" sz="4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Trøndelag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– 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nord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for Trondheim</a:t>
            </a:r>
          </a:p>
          <a:p>
            <a:pPr marL="357188" indent="-344488"/>
            <a:r>
              <a:rPr lang="en-US" sz="4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Nordland</a:t>
            </a:r>
            <a:endParaRPr lang="en-US" sz="4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57188" indent="-344488"/>
            <a:r>
              <a:rPr lang="en-US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Troms </a:t>
            </a:r>
            <a:r>
              <a:rPr lang="en-US" sz="4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og</a:t>
            </a:r>
            <a:r>
              <a:rPr lang="en-US" sz="4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44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Finnmark</a:t>
            </a:r>
            <a:endParaRPr lang="en-US" sz="44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F1E8A0-6E78-4E03-8B26-96161AB159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50133" y="11557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CAF07795-E3C4-5DC6-E640-9EBE8D2D5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2C8CAE7C-8CCF-3BF5-9212-ABFF643B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40043"/>
            <a:ext cx="5331284" cy="5317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3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INNHOLD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45425"/>
            <a:ext cx="10591800" cy="4869700"/>
          </a:xfrm>
        </p:spPr>
        <p:txBody>
          <a:bodyPr lIns="90000" numCol="1" spcCol="360000">
            <a:normAutofit lnSpcReduction="10000"/>
          </a:bodyPr>
          <a:lstStyle/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LITT HISTORIKK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ROTARYKLUBBEN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DISTRIKT 2275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DISTRIKTETS KOMITÉER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ROTARY I NORGE – NORFO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ROTARY INTERNATIONAL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KURS OG SEMINARER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ORD OG UTTRYKK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FORKORTELSER I ROTARY</a:t>
            </a:r>
          </a:p>
          <a:p>
            <a:pPr>
              <a:spcBef>
                <a:spcPts val="2200"/>
              </a:spcBef>
            </a:pPr>
            <a:r>
              <a:rPr lang="nb-NO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HVORFOR ROTARY?</a:t>
            </a:r>
          </a:p>
        </p:txBody>
      </p:sp>
      <p:pic>
        <p:nvPicPr>
          <p:cNvPr id="4" name="Bilde 3" descr="Et bilde som inneholder person, klær, innendørs, Menneskeansikt&#10;&#10;Automatisk generert beskrivelse">
            <a:extLst>
              <a:ext uri="{FF2B5EF4-FFF2-40B4-BE49-F238E27FC236}">
                <a16:creationId xmlns:a16="http://schemas.microsoft.com/office/drawing/2014/main" id="{0CD4FA7A-12E9-A0FD-9CA1-943F1FB0BF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178" y="1540044"/>
            <a:ext cx="7979822" cy="5317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5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81" y="1739725"/>
            <a:ext cx="11000478" cy="4751085"/>
          </a:xfrm>
        </p:spPr>
        <p:txBody>
          <a:bodyPr lIns="90000" numCol="1" spcCol="36000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Distriktet</a:t>
            </a:r>
            <a:r>
              <a:rPr lang="en-US" dirty="0"/>
              <a:t> 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serviceorganisasjon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inspirere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bistå</a:t>
            </a:r>
            <a:r>
              <a:rPr lang="en-US" dirty="0"/>
              <a:t> </a:t>
            </a:r>
            <a:r>
              <a:rPr lang="en-US" dirty="0" err="1"/>
              <a:t>klubbene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med </a:t>
            </a:r>
            <a:r>
              <a:rPr lang="en-US" dirty="0" err="1"/>
              <a:t>kompetanse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ideer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;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Øke</a:t>
            </a:r>
            <a:r>
              <a:rPr lang="en-US" dirty="0"/>
              <a:t> </a:t>
            </a:r>
            <a:r>
              <a:rPr lang="en-US" dirty="0" err="1"/>
              <a:t>Rotarys</a:t>
            </a:r>
            <a:r>
              <a:rPr lang="en-US" dirty="0"/>
              <a:t> </a:t>
            </a:r>
            <a:r>
              <a:rPr lang="en-US" dirty="0" err="1"/>
              <a:t>innflytelse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Nå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flere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Øke</a:t>
            </a:r>
            <a:r>
              <a:rPr lang="en-US" dirty="0"/>
              <a:t> </a:t>
            </a:r>
            <a:r>
              <a:rPr lang="en-US" dirty="0" err="1"/>
              <a:t>engasjementet</a:t>
            </a:r>
            <a:r>
              <a:rPr lang="en-US" dirty="0"/>
              <a:t> hos </a:t>
            </a:r>
            <a:r>
              <a:rPr lang="en-US" dirty="0" err="1"/>
              <a:t>medlemmene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Øke</a:t>
            </a:r>
            <a:r>
              <a:rPr lang="en-US" dirty="0"/>
              <a:t> </a:t>
            </a:r>
            <a:r>
              <a:rPr lang="en-US" dirty="0" err="1"/>
              <a:t>evnen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endring</a:t>
            </a:r>
            <a:endParaRPr lang="en-US" dirty="0"/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89587BB7-7C9C-7455-240A-324BA3336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9101039-F36F-D60D-F8DC-373F49A61F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2880" y="1943099"/>
            <a:ext cx="5606508" cy="2841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Distriktsorganisasjonen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08FDD7A1-155E-97B1-CD5C-CD8A4C053E25}"/>
              </a:ext>
            </a:extLst>
          </p:cNvPr>
          <p:cNvSpPr txBox="1"/>
          <p:nvPr/>
        </p:nvSpPr>
        <p:spPr>
          <a:xfrm>
            <a:off x="538950" y="1695576"/>
            <a:ext cx="11506200" cy="5046854"/>
          </a:xfrm>
          <a:prstGeom prst="rect">
            <a:avLst/>
          </a:prstGeom>
          <a:noFill/>
        </p:spPr>
        <p:txBody>
          <a:bodyPr wrap="square" numCol="2" spcCol="36000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Distriktet ledes av Guvernøren som er valgt for 1 år.</a:t>
            </a:r>
          </a:p>
          <a:p>
            <a:pPr>
              <a:lnSpc>
                <a:spcPct val="150000"/>
              </a:lnSpc>
            </a:pP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1600" b="1" dirty="0">
                <a:latin typeface="Arial" panose="020B0604020202020204" pitchFamily="34" charset="0"/>
                <a:cs typeface="Arial" panose="020B0604020202020204" pitchFamily="34" charset="0"/>
              </a:rPr>
              <a:t>Ledelsen består av 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Guvernør,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Distriktsekretær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Distriktskasserer</a:t>
            </a:r>
            <a:b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og leder for Distriktskonferansen</a:t>
            </a:r>
            <a:b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1600" b="1" dirty="0">
                <a:latin typeface="Arial" panose="020B0604020202020204" pitchFamily="34" charset="0"/>
                <a:cs typeface="Arial" panose="020B0604020202020204" pitchFamily="34" charset="0"/>
              </a:rPr>
              <a:t>Distriktsrådet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Styret, komitéledere, kasserer, sekretær og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lovrådsrepresentant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1600" b="1" dirty="0">
                <a:latin typeface="Arial" panose="020B0604020202020204" pitchFamily="34" charset="0"/>
                <a:cs typeface="Arial" panose="020B0604020202020204" pitchFamily="34" charset="0"/>
              </a:rPr>
              <a:t>Styret</a:t>
            </a:r>
          </a:p>
          <a:p>
            <a:pPr>
              <a:lnSpc>
                <a:spcPct val="150000"/>
              </a:lnSpc>
            </a:pP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Distriktsguvernør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IPDG, DGE og DGN (vara)</a:t>
            </a:r>
          </a:p>
          <a:p>
            <a:pPr>
              <a:lnSpc>
                <a:spcPct val="150000"/>
              </a:lnSpc>
            </a:pPr>
            <a:r>
              <a:rPr lang="nb-NO" sz="1600" b="1" dirty="0">
                <a:latin typeface="Arial" panose="020B0604020202020204" pitchFamily="34" charset="0"/>
                <a:cs typeface="Arial" panose="020B0604020202020204" pitchFamily="34" charset="0"/>
              </a:rPr>
              <a:t>Distrikt 2275 har komiteer for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PR/Kommunikasjon (DICO og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Webeditor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Medlemskap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Mangfold, likeverd og inkludering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Ungdomsutveksling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nb-NO" sz="1600" dirty="0" err="1"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Foundation</a:t>
            </a:r>
          </a:p>
          <a:p>
            <a:pPr>
              <a:lnSpc>
                <a:spcPct val="150000"/>
              </a:lnSpc>
            </a:pP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IT – digitale tjenester</a:t>
            </a:r>
          </a:p>
          <a:p>
            <a:pPr>
              <a:lnSpc>
                <a:spcPct val="150000"/>
              </a:lnSpc>
            </a:pP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Fondsstyret som består av</a:t>
            </a:r>
          </a:p>
          <a:p>
            <a:pPr>
              <a:spcAft>
                <a:spcPts val="0"/>
              </a:spcAft>
            </a:pP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IPDG – 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Imediate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District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Guvernor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Komiteleder</a:t>
            </a:r>
          </a:p>
          <a:p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    – 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Guvernor</a:t>
            </a:r>
            <a:b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DGE  – 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Disrict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Guvernør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</a:t>
            </a:r>
            <a:endParaRPr lang="nb-NO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53BD240C-9F39-AB16-CAE7-A3B91B33F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62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DISTRIKT 2275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AG -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Assisterende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guvernøR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FBC3AB52-198D-1680-B702-6532441A9713}"/>
              </a:ext>
            </a:extLst>
          </p:cNvPr>
          <p:cNvGraphicFramePr>
            <a:graphicFrameLocks noGrp="1"/>
          </p:cNvGraphicFramePr>
          <p:nvPr/>
        </p:nvGraphicFramePr>
        <p:xfrm>
          <a:off x="0" y="1544787"/>
          <a:ext cx="12192000" cy="1244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603">
                  <a:extLst>
                    <a:ext uri="{9D8B030D-6E8A-4147-A177-3AD203B41FA5}">
                      <a16:colId xmlns:a16="http://schemas.microsoft.com/office/drawing/2014/main" val="2387261040"/>
                    </a:ext>
                  </a:extLst>
                </a:gridCol>
                <a:gridCol w="1949628">
                  <a:extLst>
                    <a:ext uri="{9D8B030D-6E8A-4147-A177-3AD203B41FA5}">
                      <a16:colId xmlns:a16="http://schemas.microsoft.com/office/drawing/2014/main" val="15607147"/>
                    </a:ext>
                  </a:extLst>
                </a:gridCol>
                <a:gridCol w="2241769">
                  <a:extLst>
                    <a:ext uri="{9D8B030D-6E8A-4147-A177-3AD203B41FA5}">
                      <a16:colId xmlns:a16="http://schemas.microsoft.com/office/drawing/2014/main" val="34512524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260393814"/>
                    </a:ext>
                  </a:extLst>
                </a:gridCol>
                <a:gridCol w="2169682">
                  <a:extLst>
                    <a:ext uri="{9D8B030D-6E8A-4147-A177-3AD203B41FA5}">
                      <a16:colId xmlns:a16="http://schemas.microsoft.com/office/drawing/2014/main" val="405454070"/>
                    </a:ext>
                  </a:extLst>
                </a:gridCol>
                <a:gridCol w="1894318">
                  <a:extLst>
                    <a:ext uri="{9D8B030D-6E8A-4147-A177-3AD203B41FA5}">
                      <a16:colId xmlns:a16="http://schemas.microsoft.com/office/drawing/2014/main" val="4221247682"/>
                    </a:ext>
                  </a:extLst>
                </a:gridCol>
              </a:tblGrid>
              <a:tr h="1244815">
                <a:tc>
                  <a:txBody>
                    <a:bodyPr/>
                    <a:lstStyle/>
                    <a:p>
                      <a:pPr algn="ctr"/>
                      <a:r>
                        <a:rPr lang="nb-NO" sz="1800" dirty="0"/>
                        <a:t>NORDMØRE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/>
                        <a:t>TRØNDELAG</a:t>
                      </a:r>
                      <a:br>
                        <a:rPr lang="nb-NO" sz="1400" dirty="0"/>
                      </a:br>
                      <a:r>
                        <a:rPr lang="nb-NO" sz="1000" dirty="0"/>
                        <a:t>SØR FOR TRONDHEIM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/>
                        <a:t>TRONDHEIM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/>
                        <a:t>TRØNDELAG</a:t>
                      </a:r>
                      <a:br>
                        <a:rPr lang="nb-NO" sz="1400" dirty="0"/>
                      </a:br>
                      <a:r>
                        <a:rPr lang="nb-NO" sz="1000" dirty="0"/>
                        <a:t>NORD FOR TRONDHEIM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/>
                        <a:t>NORDLAND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dirty="0"/>
                        <a:t>TROMS OG FINNMARK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2398693"/>
                  </a:ext>
                </a:extLst>
              </a:tr>
            </a:tbl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713B76E6-1CBA-51CE-EC2B-F1F434EA51B5}"/>
              </a:ext>
            </a:extLst>
          </p:cNvPr>
          <p:cNvSpPr txBox="1"/>
          <p:nvPr/>
        </p:nvSpPr>
        <p:spPr>
          <a:xfrm>
            <a:off x="556734" y="3407537"/>
            <a:ext cx="11330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Distrikt 2275 er delt inn i 6 geografiske områder.</a:t>
            </a:r>
          </a:p>
          <a:p>
            <a:endParaRPr lang="nb-NO" sz="2400" dirty="0"/>
          </a:p>
          <a:p>
            <a:r>
              <a:rPr lang="nb-NO" sz="2400" dirty="0"/>
              <a:t>Hvert område har en AG (Assisterende Guvernør) som bistår Guvernøren med oppfølging av klubbene.</a:t>
            </a:r>
          </a:p>
          <a:p>
            <a:endParaRPr lang="nb-NO" sz="2400" dirty="0"/>
          </a:p>
          <a:p>
            <a:r>
              <a:rPr lang="nb-NO" sz="2400" dirty="0"/>
              <a:t>AG er også ansvarlig for å gjennomføre presidentforum.</a:t>
            </a:r>
          </a:p>
        </p:txBody>
      </p:sp>
      <p:pic>
        <p:nvPicPr>
          <p:cNvPr id="9" name="Bilde 8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9C8E65C6-8CE6-709D-8030-7154511D0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61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DISTRIKT 2275</a:t>
            </a:r>
            <a:br>
              <a:rPr lang="en-US" dirty="0"/>
            </a:br>
            <a:r>
              <a:rPr lang="en-US" dirty="0" err="1"/>
              <a:t>Klubber</a:t>
            </a:r>
            <a:r>
              <a:rPr lang="en-US" dirty="0"/>
              <a:t> I AG-</a:t>
            </a:r>
            <a:r>
              <a:rPr lang="en-US" dirty="0" err="1"/>
              <a:t>områdene</a:t>
            </a:r>
            <a:endParaRPr lang="en-US" dirty="0"/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FBC3AB52-198D-1680-B702-6532441A9713}"/>
              </a:ext>
            </a:extLst>
          </p:cNvPr>
          <p:cNvGraphicFramePr>
            <a:graphicFrameLocks noGrp="1"/>
          </p:cNvGraphicFramePr>
          <p:nvPr/>
        </p:nvGraphicFramePr>
        <p:xfrm>
          <a:off x="505936" y="1742756"/>
          <a:ext cx="11355864" cy="488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3984">
                  <a:extLst>
                    <a:ext uri="{9D8B030D-6E8A-4147-A177-3AD203B41FA5}">
                      <a16:colId xmlns:a16="http://schemas.microsoft.com/office/drawing/2014/main" val="2387261040"/>
                    </a:ext>
                  </a:extLst>
                </a:gridCol>
                <a:gridCol w="1815921">
                  <a:extLst>
                    <a:ext uri="{9D8B030D-6E8A-4147-A177-3AD203B41FA5}">
                      <a16:colId xmlns:a16="http://schemas.microsoft.com/office/drawing/2014/main" val="15607147"/>
                    </a:ext>
                  </a:extLst>
                </a:gridCol>
                <a:gridCol w="2088027">
                  <a:extLst>
                    <a:ext uri="{9D8B030D-6E8A-4147-A177-3AD203B41FA5}">
                      <a16:colId xmlns:a16="http://schemas.microsoft.com/office/drawing/2014/main" val="3451252423"/>
                    </a:ext>
                  </a:extLst>
                </a:gridCol>
                <a:gridCol w="1892644">
                  <a:extLst>
                    <a:ext uri="{9D8B030D-6E8A-4147-A177-3AD203B41FA5}">
                      <a16:colId xmlns:a16="http://schemas.microsoft.com/office/drawing/2014/main" val="1260393814"/>
                    </a:ext>
                  </a:extLst>
                </a:gridCol>
                <a:gridCol w="1892644">
                  <a:extLst>
                    <a:ext uri="{9D8B030D-6E8A-4147-A177-3AD203B41FA5}">
                      <a16:colId xmlns:a16="http://schemas.microsoft.com/office/drawing/2014/main" val="405454070"/>
                    </a:ext>
                  </a:extLst>
                </a:gridCol>
                <a:gridCol w="128240">
                  <a:extLst>
                    <a:ext uri="{9D8B030D-6E8A-4147-A177-3AD203B41FA5}">
                      <a16:colId xmlns:a16="http://schemas.microsoft.com/office/drawing/2014/main" val="3575534057"/>
                    </a:ext>
                  </a:extLst>
                </a:gridCol>
                <a:gridCol w="1764404">
                  <a:extLst>
                    <a:ext uri="{9D8B030D-6E8A-4147-A177-3AD203B41FA5}">
                      <a16:colId xmlns:a16="http://schemas.microsoft.com/office/drawing/2014/main" val="4221247682"/>
                    </a:ext>
                  </a:extLst>
                </a:gridCol>
              </a:tblGrid>
              <a:tr h="578432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NORDMØRE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TRØNDELAG</a:t>
                      </a:r>
                      <a:br>
                        <a:rPr lang="nb-NO" sz="1400" dirty="0"/>
                      </a:br>
                      <a:r>
                        <a:rPr lang="nb-NO" sz="1000" dirty="0"/>
                        <a:t>SØR FOR TRONDHEIM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TRONDHEIM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TRØNDELAG</a:t>
                      </a:r>
                      <a:br>
                        <a:rPr lang="nb-NO" sz="1400" dirty="0"/>
                      </a:br>
                      <a:r>
                        <a:rPr lang="nb-NO" sz="1000" dirty="0"/>
                        <a:t>NORD FOR TRONDHEIM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NORDLAND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TROMS OG FINNMARK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/>
                        <a:t>TROMS OG FINNMARK</a:t>
                      </a:r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2398693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ASS. GUVERNØR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ASS. GUVERNØR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ASS. GUVERNØR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ASS. GUVERNØR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ASS. GUVERNØR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dirty="0"/>
                        <a:t>ASS. GUVERNØR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/>
                        <a:t>ASS. GUVERNØR</a:t>
                      </a:r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9354984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Frei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Bjugn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Charlottenlund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Egge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Bodø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nb-NO" sz="1400" dirty="0"/>
                        <a:t>Alta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/>
                        <a:t>Alta RK</a:t>
                      </a:r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831248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Kristiansund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Gauldal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Heimdal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Klinga RK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Bodø sentrum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nb-NO" sz="1400" dirty="0"/>
                        <a:t>Finnsnes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/>
                        <a:t>Finnsnes RK</a:t>
                      </a:r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783220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Surnadal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Hemne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Huseby Flatås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Levanger RK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Fauske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nb-NO" sz="1400" dirty="0"/>
                        <a:t>Longyearbyen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/>
                        <a:t>Longyearbyen RK</a:t>
                      </a:r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014012"/>
                  </a:ext>
                </a:extLst>
              </a:tr>
              <a:tr h="578432">
                <a:tc>
                  <a:txBody>
                    <a:bodyPr/>
                    <a:lstStyle/>
                    <a:p>
                      <a:pPr algn="ctr"/>
                      <a:endParaRPr lang="nb-N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Meldal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Lade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Namsos RK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Lofoten/Vestvågøy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nb-NO" sz="1400" dirty="0"/>
                        <a:t>Harstad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Harstad RK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0961077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endParaRPr lang="nb-N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Melhus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Malvik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Rørvik RK</a:t>
                      </a: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Narvik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305963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endParaRPr lang="nb-NO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Orkdal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Nidarvoll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Innherred Int.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Mo i Rana RK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Tromsø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3565234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endParaRPr lang="nb-NO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Røros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Trondheim Int.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Stjørdal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Rana RK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Tromsø Syd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9086461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endParaRPr lang="nb-N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Ørland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Trondhjem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Verdal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Hadsel RK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Kirkenes RK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2120477"/>
                  </a:ext>
                </a:extLst>
              </a:tr>
              <a:tr h="413976">
                <a:tc>
                  <a:txBody>
                    <a:bodyPr/>
                    <a:lstStyle/>
                    <a:p>
                      <a:pPr algn="ctr"/>
                      <a:endParaRPr lang="nb-NO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b-NO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nb-NO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Åsen 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Sortland RK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nb-NO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nb-NO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316097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5000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DistriktETS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strategiske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målsettinger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2023-2026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470BA217-ED8A-7AC4-ABAA-BBA5BC9C7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graphicFrame>
        <p:nvGraphicFramePr>
          <p:cNvPr id="4" name="Plassholder for innhold 2">
            <a:extLst>
              <a:ext uri="{FF2B5EF4-FFF2-40B4-BE49-F238E27FC236}">
                <a16:creationId xmlns:a16="http://schemas.microsoft.com/office/drawing/2014/main" id="{47C3F6BA-32EF-BB43-B44C-6954C0B2C578}"/>
              </a:ext>
            </a:extLst>
          </p:cNvPr>
          <p:cNvGraphicFramePr>
            <a:graphicFrameLocks/>
          </p:cNvGraphicFramePr>
          <p:nvPr/>
        </p:nvGraphicFramePr>
        <p:xfrm>
          <a:off x="476150" y="1704400"/>
          <a:ext cx="11506200" cy="39658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4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5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58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33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en-US" sz="1400" b="0" u="sng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400" b="0" u="sng" dirty="0" err="1">
                          <a:solidFill>
                            <a:schemeClr val="tx1"/>
                          </a:solidFill>
                          <a:effectLst/>
                        </a:rPr>
                        <a:t>Styrke</a:t>
                      </a:r>
                      <a:r>
                        <a:rPr lang="en-US" sz="1400" b="0" u="sng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u="sng" dirty="0" err="1">
                          <a:solidFill>
                            <a:schemeClr val="tx1"/>
                          </a:solidFill>
                          <a:effectLst/>
                        </a:rPr>
                        <a:t>Rotaryklubbene</a:t>
                      </a:r>
                      <a:endParaRPr lang="nb-NO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Utfordre klubbene på attraktive tiltak </a:t>
                      </a:r>
                      <a:b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for eksisterende medlemmer, større mangfold ved opptak av nye </a:t>
                      </a:r>
                      <a:b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medlemmer, og økt satsing på en </a:t>
                      </a:r>
                      <a:b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yngre medlemsmasse.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Klubbmøtene skal være utviklende, lærerike, interessante og hyggelige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Klubbene skal være synlige, aktive og tilstede i nærmiljøet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Spre kunnskap om ulike klubbtyper og møtemønstre. Rotary må henge med i tiden.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Besøke arenaer for ungdom og øke kunnskapen om </a:t>
                      </a:r>
                      <a:r>
                        <a:rPr lang="nb-NO" sz="1400" b="0" dirty="0" err="1">
                          <a:solidFill>
                            <a:schemeClr val="tx1"/>
                          </a:solidFill>
                          <a:effectLst/>
                        </a:rPr>
                        <a:t>Rotarys</a:t>
                      </a: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 ungdomsprogram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b-NO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nb-NO" sz="1400" b="0" u="sng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b-NO" sz="1400" b="0" u="sng" dirty="0">
                          <a:solidFill>
                            <a:schemeClr val="tx1"/>
                          </a:solidFill>
                          <a:effectLst/>
                        </a:rPr>
                        <a:t>Prosjekter</a:t>
                      </a:r>
                      <a:endParaRPr lang="nb-NO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Klubbene skal ha lokale, nasjonale og/eller internasjonale prosjekter som bidrar til positiv omtale og økt kunnskap om </a:t>
                      </a:r>
                      <a:r>
                        <a:rPr lang="nb-NO" sz="1400" b="0" dirty="0" err="1">
                          <a:solidFill>
                            <a:schemeClr val="tx1"/>
                          </a:solidFill>
                          <a:effectLst/>
                        </a:rPr>
                        <a:t>Rotary</a:t>
                      </a:r>
                      <a:endParaRPr lang="nb-NO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Lokale prosjekter skaper samhold og sosial tilhørighet for hele medlemsmassen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Bruke </a:t>
                      </a:r>
                      <a:r>
                        <a:rPr lang="nb-NO" sz="1400" b="0" dirty="0" err="1">
                          <a:solidFill>
                            <a:schemeClr val="tx1"/>
                          </a:solidFill>
                          <a:effectLst/>
                        </a:rPr>
                        <a:t>Rotary</a:t>
                      </a: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 grants aktivt for å skape merverdi i prosjektene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En aktiv og initiativrik TRF-komite er </a:t>
                      </a:r>
                      <a:b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viktig for klubbenes prosjektmuligheter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b-NO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br>
                        <a:rPr lang="nb-NO" sz="1400" b="0" u="sng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b-NO" sz="1400" b="0" u="sng" dirty="0">
                          <a:solidFill>
                            <a:schemeClr val="tx1"/>
                          </a:solidFill>
                          <a:effectLst/>
                        </a:rPr>
                        <a:t>PR og media</a:t>
                      </a:r>
                      <a:endParaRPr lang="nb-NO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Styrke klubbenes bruk av sosiale media internt og eksternt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Gode historier/prosjekter øker kunnskapen om Rotary, og bidrar til at flere ønsker å være en del av organisasjonen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Styrke informasjon og kunnskap i klubbene om organisasjonen og distriktet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Bidra til hederlig omtale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Sørg for å bli sett og attraktiv i mangfoldet av frivillige organisasjoner.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b-NO" sz="1400" b="0" dirty="0">
                          <a:solidFill>
                            <a:schemeClr val="tx1"/>
                          </a:solidFill>
                          <a:effectLst/>
                        </a:rPr>
                        <a:t>Etabler klare målsettinger med bruk av ulike virkemidler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nb-NO" sz="1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nb-NO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78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1056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DISTRIKTETS</a:t>
            </a:r>
          </a:p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KOMITÉER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arrow" panose="020B0604020202020204" pitchFamily="34" charset="0"/>
                <a:cs typeface="Arial Narrow" panose="020B0604020202020204" pitchFamily="34" charset="0"/>
              </a:rPr>
              <a:t>TRF - The rotary foundation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80" y="1739725"/>
            <a:ext cx="10479619" cy="5009418"/>
          </a:xfrm>
        </p:spPr>
        <p:txBody>
          <a:bodyPr lIns="90000" numCol="1" spcCol="36000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i="1" dirty="0" err="1"/>
              <a:t>Rotayfondet</a:t>
            </a:r>
            <a:r>
              <a:rPr lang="en-US" b="1" i="1" dirty="0"/>
              <a:t> er </a:t>
            </a:r>
            <a:r>
              <a:rPr lang="en-US" b="1" i="1" dirty="0" err="1"/>
              <a:t>unikt</a:t>
            </a:r>
            <a:endParaRPr lang="en-US" b="1" i="1" dirty="0"/>
          </a:p>
          <a:p>
            <a:pPr>
              <a:lnSpc>
                <a:spcPct val="150000"/>
              </a:lnSpc>
            </a:pPr>
            <a:r>
              <a:rPr lang="en-US" dirty="0" err="1"/>
              <a:t>Humanitært</a:t>
            </a:r>
            <a:r>
              <a:rPr lang="en-US" dirty="0"/>
              <a:t> </a:t>
            </a:r>
            <a:r>
              <a:rPr lang="en-US" dirty="0" err="1"/>
              <a:t>arbeid</a:t>
            </a:r>
            <a:r>
              <a:rPr lang="en-US" dirty="0"/>
              <a:t> – </a:t>
            </a:r>
            <a:r>
              <a:rPr lang="en-US" dirty="0" err="1"/>
              <a:t>bærebjelke</a:t>
            </a:r>
            <a:r>
              <a:rPr lang="en-US" dirty="0"/>
              <a:t> for Rotary – </a:t>
            </a:r>
            <a:r>
              <a:rPr lang="en-US" dirty="0" err="1"/>
              <a:t>eks</a:t>
            </a:r>
            <a:r>
              <a:rPr lang="en-US" dirty="0"/>
              <a:t>. </a:t>
            </a:r>
            <a:r>
              <a:rPr lang="en-US" dirty="0" err="1"/>
              <a:t>utryddelse</a:t>
            </a:r>
            <a:r>
              <a:rPr lang="en-US" dirty="0"/>
              <a:t> av polio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Rotaryfondet</a:t>
            </a:r>
            <a:r>
              <a:rPr lang="en-US" dirty="0"/>
              <a:t> er </a:t>
            </a:r>
            <a:r>
              <a:rPr lang="en-US" dirty="0" err="1"/>
              <a:t>vårt</a:t>
            </a:r>
            <a:r>
              <a:rPr lang="en-US" dirty="0"/>
              <a:t> fond</a:t>
            </a:r>
          </a:p>
          <a:p>
            <a:pPr>
              <a:lnSpc>
                <a:spcPct val="150000"/>
              </a:lnSpc>
            </a:pPr>
            <a:r>
              <a:rPr lang="en-US" dirty="0"/>
              <a:t>Rette mot </a:t>
            </a:r>
            <a:r>
              <a:rPr lang="en-US" dirty="0" err="1"/>
              <a:t>fundamentale</a:t>
            </a:r>
            <a:r>
              <a:rPr lang="en-US" dirty="0"/>
              <a:t> </a:t>
            </a:r>
            <a:r>
              <a:rPr lang="en-US" dirty="0" err="1"/>
              <a:t>behov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Globalt</a:t>
            </a:r>
            <a:r>
              <a:rPr lang="en-US" dirty="0"/>
              <a:t> </a:t>
            </a:r>
            <a:r>
              <a:rPr lang="en-US" dirty="0" err="1"/>
              <a:t>omfang</a:t>
            </a:r>
            <a:r>
              <a:rPr lang="en-US" dirty="0"/>
              <a:t> er </a:t>
            </a:r>
            <a:r>
              <a:rPr lang="en-US" dirty="0" err="1"/>
              <a:t>større</a:t>
            </a:r>
            <a:r>
              <a:rPr lang="en-US" dirty="0"/>
              <a:t> </a:t>
            </a:r>
            <a:r>
              <a:rPr lang="en-US" dirty="0" err="1"/>
              <a:t>enn</a:t>
            </a:r>
            <a:r>
              <a:rPr lang="en-US" dirty="0"/>
              <a:t> FN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Langsiktig</a:t>
            </a:r>
            <a:r>
              <a:rPr lang="en-US" dirty="0"/>
              <a:t> </a:t>
            </a:r>
            <a:r>
              <a:rPr lang="en-US" dirty="0" err="1"/>
              <a:t>bærekraftig</a:t>
            </a:r>
            <a:r>
              <a:rPr lang="en-US" dirty="0"/>
              <a:t> </a:t>
            </a:r>
            <a:r>
              <a:rPr lang="en-US" dirty="0" err="1"/>
              <a:t>fokus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6172670-57D2-2BE7-F01E-76FF280C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7385" y="6096001"/>
            <a:ext cx="1363616" cy="51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TRF - The rotary foundation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48192"/>
            <a:ext cx="11299908" cy="4751085"/>
          </a:xfrm>
        </p:spPr>
        <p:txBody>
          <a:bodyPr lIns="90000" numCol="1" spcCol="360000"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nb-NO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GRANT – (Distrikts tilskudd)</a:t>
            </a:r>
            <a:br>
              <a:rPr lang="nb-NO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grant støtter mindre, kortsiktige aktiviteter både lokalt, nasjonalt og internasjonalt.</a:t>
            </a:r>
            <a:b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grant kan brukes til å finansiere en rekke aktiviteter, blant annet Humanitære prosjekter, tjenestereiser og innsats i forbindelse med katastrofer.</a:t>
            </a:r>
            <a:b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00000"/>
              </a:lnSpc>
              <a:buNone/>
            </a:pPr>
            <a:r>
              <a:rPr lang="nb-NO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GLOBAL GRANT – (Globalt tilskudd)</a:t>
            </a:r>
            <a:br>
              <a:rPr lang="nb-NO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Global grant (tilskudd) støtter store internasjonale aktiviteter med bærekraftige, målbare resultater</a:t>
            </a:r>
            <a:b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 ett eller flere av de seks fokusområder. Minimum budsjett for Global grant er $ 30.000.</a:t>
            </a:r>
          </a:p>
          <a:p>
            <a:pPr marL="0" indent="0" algn="l">
              <a:lnSpc>
                <a:spcPct val="100000"/>
              </a:lnSpc>
              <a:buNone/>
            </a:pPr>
            <a:br>
              <a:rPr lang="nb-NO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VOCATIONAL TRAINING TEAM (VTT) - Yrkesrettet treningsteam</a:t>
            </a:r>
            <a:br>
              <a:rPr lang="nb-NO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VTT kan støttes av TRF, enten som Global grant eller som District grant. Tradisjonelle GSE team kan f.eks. gjennomføres som District grant.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11B00EE-1199-FDD0-1FBA-9953DC9F8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47385" y="6096001"/>
            <a:ext cx="1363616" cy="51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67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UNGDOMSUTVEKSLING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55613"/>
            <a:ext cx="11506199" cy="5043542"/>
          </a:xfrm>
        </p:spPr>
        <p:txBody>
          <a:bodyPr numCol="1" spcCol="360000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1-års </a:t>
            </a:r>
            <a:r>
              <a:rPr lang="en-US" sz="2000" dirty="0" err="1"/>
              <a:t>utveksling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RYLA – Rotary Youth Leadership Award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RYE – Rotary Youth Exchange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Vintercamp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/>
              <a:t>Sommerleire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Rotaract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Georgiastipend</a:t>
            </a: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/>
              <a:t>NGSE – New Generations Service Exchange</a:t>
            </a:r>
          </a:p>
        </p:txBody>
      </p:sp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D1B638D7-FACD-99FE-F964-057714791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4" name="Bilde 3" descr="Et bilde som inneholder tekst, Font, Grafikk, grafisk design&#10;&#10;Automatisk generert beskrivelse">
            <a:extLst>
              <a:ext uri="{FF2B5EF4-FFF2-40B4-BE49-F238E27FC236}">
                <a16:creationId xmlns:a16="http://schemas.microsoft.com/office/drawing/2014/main" id="{18D096F7-EF48-0630-E17B-56C1B83441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689" y="5813327"/>
            <a:ext cx="1278644" cy="786478"/>
          </a:xfrm>
          <a:prstGeom prst="rect">
            <a:avLst/>
          </a:prstGeom>
        </p:spPr>
      </p:pic>
      <p:pic>
        <p:nvPicPr>
          <p:cNvPr id="6" name="Bilde 5" descr="Et bilde som inneholder Grafikk, logo, symbol, grafisk design&#10;&#10;Automatisk generert beskrivelse">
            <a:extLst>
              <a:ext uri="{FF2B5EF4-FFF2-40B4-BE49-F238E27FC236}">
                <a16:creationId xmlns:a16="http://schemas.microsoft.com/office/drawing/2014/main" id="{FC2C7085-289F-A43D-8138-3006CB4C27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982" y="4789520"/>
            <a:ext cx="1066799" cy="560152"/>
          </a:xfrm>
          <a:prstGeom prst="rect">
            <a:avLst/>
          </a:prstGeom>
        </p:spPr>
      </p:pic>
      <p:pic>
        <p:nvPicPr>
          <p:cNvPr id="9" name="Bilde 8" descr="Et bilde som inneholder Menneskeansikt, person, klær, smil&#10;&#10;Automatisk generert beskrivelse">
            <a:extLst>
              <a:ext uri="{FF2B5EF4-FFF2-40B4-BE49-F238E27FC236}">
                <a16:creationId xmlns:a16="http://schemas.microsoft.com/office/drawing/2014/main" id="{50B35BF9-36DB-84C4-1AE5-CB2AE8D54E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731" y="1540043"/>
            <a:ext cx="5927269" cy="3951513"/>
          </a:xfrm>
          <a:prstGeom prst="rect">
            <a:avLst/>
          </a:prstGeom>
        </p:spPr>
      </p:pic>
      <p:pic>
        <p:nvPicPr>
          <p:cNvPr id="10" name="Bilde 9" descr="Et bilde som inneholder Grafikk, grafisk design, Font, symbol&#10;&#10;Automatisk generert beskrivelse">
            <a:extLst>
              <a:ext uri="{FF2B5EF4-FFF2-40B4-BE49-F238E27FC236}">
                <a16:creationId xmlns:a16="http://schemas.microsoft.com/office/drawing/2014/main" id="{0DF46C92-5021-8E13-7B28-A0FECF72BFA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685" y="3751928"/>
            <a:ext cx="1397376" cy="69644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30C6704-B0CB-57F1-01DC-220E9648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8282" y="1"/>
            <a:ext cx="1013717" cy="15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69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PR - KOMMUNIKASJON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3373" y="541299"/>
            <a:ext cx="5836227" cy="938139"/>
          </a:xfrm>
        </p:spPr>
        <p:txBody>
          <a:bodyPr numCol="1" spcCol="360000">
            <a:normAutofit/>
          </a:bodyPr>
          <a:lstStyle/>
          <a:p>
            <a:pPr marL="0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DPIC – District Public Image Coordinator</a:t>
            </a:r>
          </a:p>
          <a:p>
            <a:pPr marL="0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DICO – District Internet Communications Officer</a:t>
            </a:r>
          </a:p>
          <a:p>
            <a:pPr marL="0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</a:rPr>
              <a:t>WEBEDITOR – </a:t>
            </a:r>
            <a:r>
              <a:rPr lang="en-US" sz="2000" dirty="0" err="1">
                <a:solidFill>
                  <a:schemeClr val="bg1"/>
                </a:solidFill>
              </a:rPr>
              <a:t>nett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og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SoMe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redaktør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EE4218A8-C033-D066-3CC2-86C2D28B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2" name="Bilde 1" descr="Et bilde som inneholder klokke&#10;&#10;Automatisk generert beskrivelse">
            <a:extLst>
              <a:ext uri="{FF2B5EF4-FFF2-40B4-BE49-F238E27FC236}">
                <a16:creationId xmlns:a16="http://schemas.microsoft.com/office/drawing/2014/main" id="{2864D2D7-76B7-C1DC-20E8-FD460CBAF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40042"/>
            <a:ext cx="12192000" cy="5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46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45425"/>
            <a:ext cx="5410200" cy="2369223"/>
          </a:xfrm>
        </p:spPr>
        <p:txBody>
          <a:bodyPr lIns="90000" numCol="1" spcCol="36000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/>
              <a:t>Denne </a:t>
            </a:r>
            <a:r>
              <a:rPr lang="en-US" dirty="0" err="1"/>
              <a:t>presentasjonen</a:t>
            </a:r>
            <a:r>
              <a:rPr lang="en-US" dirty="0"/>
              <a:t> </a:t>
            </a:r>
            <a:r>
              <a:rPr lang="en-US" dirty="0" err="1"/>
              <a:t>inneholder</a:t>
            </a:r>
            <a:r>
              <a:rPr lang="en-US" dirty="0"/>
              <a:t> </a:t>
            </a:r>
            <a:r>
              <a:rPr lang="en-US" dirty="0" err="1"/>
              <a:t>oppdatert</a:t>
            </a:r>
            <a:r>
              <a:rPr lang="en-US" dirty="0"/>
              <a:t> </a:t>
            </a:r>
            <a:r>
              <a:rPr lang="en-US" dirty="0" err="1"/>
              <a:t>informasjon</a:t>
            </a:r>
            <a:r>
              <a:rPr lang="en-US" dirty="0"/>
              <a:t> om </a:t>
            </a:r>
            <a:r>
              <a:rPr lang="en-US" dirty="0" err="1"/>
              <a:t>hva</a:t>
            </a:r>
            <a:r>
              <a:rPr lang="en-US" dirty="0"/>
              <a:t> Rotary er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hva</a:t>
            </a:r>
            <a:r>
              <a:rPr lang="en-US" dirty="0"/>
              <a:t> Rotary </a:t>
            </a:r>
            <a:r>
              <a:rPr lang="en-US" dirty="0" err="1"/>
              <a:t>gjør</a:t>
            </a:r>
            <a:r>
              <a:rPr lang="en-US" dirty="0"/>
              <a:t>. </a:t>
            </a:r>
            <a:r>
              <a:rPr lang="en-US" dirty="0" err="1"/>
              <a:t>Klubbene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selv</a:t>
            </a:r>
            <a:r>
              <a:rPr lang="en-US" dirty="0"/>
              <a:t> </a:t>
            </a:r>
            <a:r>
              <a:rPr lang="en-US" dirty="0" err="1"/>
              <a:t>tilpasse</a:t>
            </a:r>
            <a:r>
              <a:rPr lang="en-US" dirty="0"/>
              <a:t> </a:t>
            </a:r>
            <a:r>
              <a:rPr lang="en-US" dirty="0" err="1"/>
              <a:t>innholdet</a:t>
            </a:r>
            <a:r>
              <a:rPr lang="en-US" dirty="0"/>
              <a:t> </a:t>
            </a:r>
            <a:r>
              <a:rPr lang="en-US" dirty="0" err="1"/>
              <a:t>etter</a:t>
            </a:r>
            <a:r>
              <a:rPr lang="en-US" dirty="0"/>
              <a:t> </a:t>
            </a:r>
            <a:r>
              <a:rPr lang="en-US" dirty="0" err="1"/>
              <a:t>behov</a:t>
            </a:r>
            <a:r>
              <a:rPr lang="en-US" dirty="0"/>
              <a:t>.</a:t>
            </a:r>
          </a:p>
        </p:txBody>
      </p:sp>
      <p:pic>
        <p:nvPicPr>
          <p:cNvPr id="9" name="Bilde 8" descr="Et bilde som inneholder Grafikk, grafisk design&#10;&#10;Automatisk generert beskrivelse">
            <a:extLst>
              <a:ext uri="{FF2B5EF4-FFF2-40B4-BE49-F238E27FC236}">
                <a16:creationId xmlns:a16="http://schemas.microsoft.com/office/drawing/2014/main" id="{324A958E-11B8-2E6D-CB87-18281466C4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530" y="2334720"/>
            <a:ext cx="4861932" cy="28795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89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cap="none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bli</a:t>
            </a:r>
            <a:r>
              <a:rPr lang="en-US" cap="none" dirty="0">
                <a:latin typeface="Arial Narrow" panose="020B0604020202020204" pitchFamily="34" charset="0"/>
                <a:cs typeface="Arial Narrow" panose="020B0604020202020204" pitchFamily="34" charset="0"/>
              </a:rPr>
              <a:t>-med-</a:t>
            </a:r>
            <a:r>
              <a:rPr lang="en-US" cap="none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lang="en-US" cap="none" dirty="0">
                <a:latin typeface="Arial Narrow" panose="020B0604020202020204" pitchFamily="34" charset="0"/>
                <a:cs typeface="Arial Narrow" panose="020B0604020202020204" pitchFamily="34" charset="0"/>
              </a:rPr>
              <a:t>-</a:t>
            </a:r>
            <a:r>
              <a:rPr lang="en-US" cap="none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rotary.no</a:t>
            </a:r>
            <a:endParaRPr lang="en-US" cap="none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Bilde 3">
            <a:hlinkClick r:id="rId3"/>
            <a:extLst>
              <a:ext uri="{FF2B5EF4-FFF2-40B4-BE49-F238E27FC236}">
                <a16:creationId xmlns:a16="http://schemas.microsoft.com/office/drawing/2014/main" id="{214A4F03-9648-C91A-EA95-DC64E2B36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94" y="1729648"/>
            <a:ext cx="6615249" cy="487496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53B0AA2C-E26F-D553-58A3-ADFF36302C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419" y="2236913"/>
            <a:ext cx="3428939" cy="2565354"/>
          </a:xfrm>
          <a:prstGeom prst="rect">
            <a:avLst/>
          </a:prstGeom>
        </p:spPr>
      </p:pic>
      <p:pic>
        <p:nvPicPr>
          <p:cNvPr id="8" name="Bilde 7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30CAC7D4-74C1-2BF5-F421-8161B4F38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546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E-LEARNING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871E9D-0CC6-5F16-FFB4-56B1790EDBFC}"/>
              </a:ext>
            </a:extLst>
          </p:cNvPr>
          <p:cNvSpPr txBox="1"/>
          <p:nvPr/>
        </p:nvSpPr>
        <p:spPr>
          <a:xfrm>
            <a:off x="7740203" y="1862051"/>
            <a:ext cx="39099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E-læring er onlinekurs for de ulike verv og roller i </a:t>
            </a:r>
            <a:r>
              <a:rPr lang="nb-NO" dirty="0" err="1"/>
              <a:t>Rotary</a:t>
            </a:r>
            <a:r>
              <a:rPr lang="nb-NO" dirty="0"/>
              <a:t>.</a:t>
            </a:r>
          </a:p>
          <a:p>
            <a:endParaRPr lang="nb-NO" dirty="0"/>
          </a:p>
          <a:p>
            <a:r>
              <a:rPr lang="nb-NO" dirty="0"/>
              <a:t>Et godt hjelpemiddel man kan benytte før man tiltrer et verv.</a:t>
            </a:r>
          </a:p>
          <a:p>
            <a:endParaRPr lang="nb-NO" dirty="0"/>
          </a:p>
          <a:p>
            <a:r>
              <a:rPr lang="nb-NO" dirty="0"/>
              <a:t>Etter gjennomført kurs får man et diplom som bevis på fullført opplæring.</a:t>
            </a:r>
          </a:p>
        </p:txBody>
      </p:sp>
      <p:pic>
        <p:nvPicPr>
          <p:cNvPr id="4" name="Bilde 3">
            <a:hlinkClick r:id="rId3"/>
            <a:extLst>
              <a:ext uri="{FF2B5EF4-FFF2-40B4-BE49-F238E27FC236}">
                <a16:creationId xmlns:a16="http://schemas.microsoft.com/office/drawing/2014/main" id="{FEFCDA51-291C-E6E3-DF81-6BB6546D4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389" y="1791439"/>
            <a:ext cx="6936032" cy="489638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CC0FA1C-5156-788D-A8C1-8147AB92721C}"/>
              </a:ext>
            </a:extLst>
          </p:cNvPr>
          <p:cNvSpPr txBox="1"/>
          <p:nvPr/>
        </p:nvSpPr>
        <p:spPr>
          <a:xfrm>
            <a:off x="5539000" y="1049802"/>
            <a:ext cx="63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 err="1">
                <a:solidFill>
                  <a:schemeClr val="bg1"/>
                </a:solidFill>
              </a:rPr>
              <a:t>https</a:t>
            </a:r>
            <a:r>
              <a:rPr lang="nb-NO" dirty="0">
                <a:solidFill>
                  <a:schemeClr val="bg1"/>
                </a:solidFill>
              </a:rPr>
              <a:t>://</a:t>
            </a:r>
            <a:r>
              <a:rPr lang="nb-NO" dirty="0" err="1">
                <a:solidFill>
                  <a:schemeClr val="bg1"/>
                </a:solidFill>
              </a:rPr>
              <a:t>learn.rotary.org</a:t>
            </a:r>
            <a:r>
              <a:rPr lang="nb-NO" dirty="0">
                <a:solidFill>
                  <a:schemeClr val="bg1"/>
                </a:solidFill>
              </a:rPr>
              <a:t>/</a:t>
            </a:r>
            <a:r>
              <a:rPr lang="nb-NO" dirty="0" err="1">
                <a:solidFill>
                  <a:schemeClr val="bg1"/>
                </a:solidFill>
              </a:rPr>
              <a:t>members</a:t>
            </a:r>
            <a:r>
              <a:rPr lang="nb-NO" dirty="0">
                <a:solidFill>
                  <a:schemeClr val="bg1"/>
                </a:solidFill>
              </a:rPr>
              <a:t>/</a:t>
            </a:r>
            <a:r>
              <a:rPr lang="nb-NO" dirty="0" err="1">
                <a:solidFill>
                  <a:schemeClr val="bg1"/>
                </a:solidFill>
              </a:rPr>
              <a:t>pages</a:t>
            </a:r>
            <a:r>
              <a:rPr lang="nb-NO" dirty="0">
                <a:solidFill>
                  <a:schemeClr val="bg1"/>
                </a:solidFill>
              </a:rPr>
              <a:t>/36/</a:t>
            </a:r>
            <a:r>
              <a:rPr lang="nb-NO" dirty="0" err="1">
                <a:solidFill>
                  <a:schemeClr val="bg1"/>
                </a:solidFill>
              </a:rPr>
              <a:t>course-catalogs</a:t>
            </a: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0" name="Bilde 9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834A0AF4-A225-A1B9-3347-1F6C89FA2B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2853870C-F9DD-DEC6-62AB-A8D25A3B849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203" y="4769382"/>
            <a:ext cx="2059774" cy="145366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04626" dist="1397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96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>
              <a:tabLst>
                <a:tab pos="300038" algn="l"/>
              </a:tabLst>
            </a:pPr>
            <a:r>
              <a:rPr lang="nb-NO" sz="4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NETTSIDER – hvem-hva-hvor?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871E9D-0CC6-5F16-FFB4-56B1790EDBFC}"/>
              </a:ext>
            </a:extLst>
          </p:cNvPr>
          <p:cNvSpPr txBox="1"/>
          <p:nvPr/>
        </p:nvSpPr>
        <p:spPr>
          <a:xfrm>
            <a:off x="515389" y="1862051"/>
            <a:ext cx="11134744" cy="467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7" name="Alternativ prosess 6">
            <a:extLst>
              <a:ext uri="{FF2B5EF4-FFF2-40B4-BE49-F238E27FC236}">
                <a16:creationId xmlns:a16="http://schemas.microsoft.com/office/drawing/2014/main" id="{F9B793B4-BF0E-B80A-9AF5-278E7F94128E}"/>
              </a:ext>
            </a:extLst>
          </p:cNvPr>
          <p:cNvSpPr/>
          <p:nvPr/>
        </p:nvSpPr>
        <p:spPr>
          <a:xfrm>
            <a:off x="4512470" y="2985256"/>
            <a:ext cx="3338991" cy="52549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</a:t>
            </a:r>
            <a:r>
              <a:rPr lang="nb-NO" sz="2400" spc="4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://d2275.rotary.no</a:t>
            </a:r>
          </a:p>
        </p:txBody>
      </p:sp>
      <p:sp>
        <p:nvSpPr>
          <p:cNvPr id="8" name="Alternativ prosess 7">
            <a:extLst>
              <a:ext uri="{FF2B5EF4-FFF2-40B4-BE49-F238E27FC236}">
                <a16:creationId xmlns:a16="http://schemas.microsoft.com/office/drawing/2014/main" id="{4AA8CC3B-FB79-FCAC-3A28-43C32B4E1218}"/>
              </a:ext>
            </a:extLst>
          </p:cNvPr>
          <p:cNvSpPr/>
          <p:nvPr/>
        </p:nvSpPr>
        <p:spPr>
          <a:xfrm>
            <a:off x="4559721" y="5540986"/>
            <a:ext cx="3338991" cy="52549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</a:t>
            </a:r>
            <a:r>
              <a:rPr lang="nb-NO" sz="2400" spc="4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://</a:t>
            </a:r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rotary.no</a:t>
            </a:r>
            <a:endParaRPr lang="nb-NO" sz="2400" spc="4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9" name="Alternativ prosess 8">
            <a:extLst>
              <a:ext uri="{FF2B5EF4-FFF2-40B4-BE49-F238E27FC236}">
                <a16:creationId xmlns:a16="http://schemas.microsoft.com/office/drawing/2014/main" id="{C058A02E-4FBD-E903-FA10-A87177FCFA78}"/>
              </a:ext>
            </a:extLst>
          </p:cNvPr>
          <p:cNvSpPr/>
          <p:nvPr/>
        </p:nvSpPr>
        <p:spPr>
          <a:xfrm>
            <a:off x="8496840" y="2990645"/>
            <a:ext cx="3338991" cy="52549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</a:t>
            </a:r>
            <a:r>
              <a:rPr lang="nb-NO" sz="2400" spc="4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://</a:t>
            </a:r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rotary.org</a:t>
            </a:r>
            <a:endParaRPr lang="nb-NO" sz="2400" spc="4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Alternativ prosess 9">
            <a:extLst>
              <a:ext uri="{FF2B5EF4-FFF2-40B4-BE49-F238E27FC236}">
                <a16:creationId xmlns:a16="http://schemas.microsoft.com/office/drawing/2014/main" id="{D396588F-4D3B-874B-137F-4B9A31C7BCA6}"/>
              </a:ext>
            </a:extLst>
          </p:cNvPr>
          <p:cNvSpPr/>
          <p:nvPr/>
        </p:nvSpPr>
        <p:spPr>
          <a:xfrm>
            <a:off x="597620" y="5551049"/>
            <a:ext cx="3338991" cy="52549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</a:t>
            </a:r>
            <a:r>
              <a:rPr lang="nb-NO" sz="2400" spc="4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://bli-med-i-</a:t>
            </a:r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rotary.no</a:t>
            </a:r>
            <a:endParaRPr lang="nb-NO" sz="2400" spc="4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Alternativ prosess 10">
            <a:extLst>
              <a:ext uri="{FF2B5EF4-FFF2-40B4-BE49-F238E27FC236}">
                <a16:creationId xmlns:a16="http://schemas.microsoft.com/office/drawing/2014/main" id="{C32DFCF7-2B59-60D4-9667-871F02667735}"/>
              </a:ext>
            </a:extLst>
          </p:cNvPr>
          <p:cNvSpPr/>
          <p:nvPr/>
        </p:nvSpPr>
        <p:spPr>
          <a:xfrm>
            <a:off x="575352" y="2989764"/>
            <a:ext cx="3338992" cy="52549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https</a:t>
            </a:r>
            <a:r>
              <a:rPr lang="nb-NO" sz="2400" spc="4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://</a:t>
            </a:r>
            <a:r>
              <a:rPr lang="nb-NO" sz="2400" spc="40" dirty="0" err="1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klubbnavn.rotary.no</a:t>
            </a:r>
            <a:endParaRPr lang="nb-NO" sz="2400" spc="40" dirty="0">
              <a:solidFill>
                <a:schemeClr val="tx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12354D5-D3C6-3217-9C30-D4EDC47036AF}"/>
              </a:ext>
            </a:extLst>
          </p:cNvPr>
          <p:cNvSpPr txBox="1"/>
          <p:nvPr/>
        </p:nvSpPr>
        <p:spPr>
          <a:xfrm>
            <a:off x="575353" y="1711207"/>
            <a:ext cx="3119808" cy="1124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ROTARY KLUBB</a:t>
            </a:r>
          </a:p>
          <a:p>
            <a:r>
              <a:rPr lang="nb-NO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 </a:t>
            </a:r>
          </a:p>
          <a:p>
            <a:pPr>
              <a:lnSpc>
                <a:spcPts val="2220"/>
              </a:lnSpc>
            </a:pPr>
            <a: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Informasjon om klubben for klubbens medlemmer og nærmiljø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5BD38E5-929B-5288-562C-2F30222A630D}"/>
              </a:ext>
            </a:extLst>
          </p:cNvPr>
          <p:cNvSpPr txBox="1"/>
          <p:nvPr/>
        </p:nvSpPr>
        <p:spPr>
          <a:xfrm>
            <a:off x="8496840" y="1705648"/>
            <a:ext cx="3338991" cy="1272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ROTARY INTERNATIONAL</a:t>
            </a:r>
            <a:endParaRPr lang="nb-NO" sz="36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ts val="2220"/>
              </a:lnSpc>
            </a:pPr>
            <a: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Informasjon fra RI til </a:t>
            </a:r>
            <a:r>
              <a:rPr lang="nb-NO" sz="16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Rotary</a:t>
            </a:r>
            <a: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medlemmer i hele verden</a:t>
            </a:r>
          </a:p>
          <a:p>
            <a:endParaRPr lang="nb-NO" sz="16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E25C981-AACC-5170-EBCE-28098503FA93}"/>
              </a:ext>
            </a:extLst>
          </p:cNvPr>
          <p:cNvSpPr txBox="1"/>
          <p:nvPr/>
        </p:nvSpPr>
        <p:spPr>
          <a:xfrm>
            <a:off x="4512471" y="1705648"/>
            <a:ext cx="2712268" cy="1124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ROTARY DISTRIKT</a:t>
            </a:r>
          </a:p>
          <a:p>
            <a:r>
              <a:rPr lang="nb-NO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pPr>
              <a:lnSpc>
                <a:spcPts val="2220"/>
              </a:lnSpc>
            </a:pPr>
            <a: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Informasjon til klubbmedlemmer</a:t>
            </a:r>
            <a:b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i Guvernørens distrikt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983A009-32A8-429A-4ACD-EFA43C2CF961}"/>
              </a:ext>
            </a:extLst>
          </p:cNvPr>
          <p:cNvSpPr txBox="1"/>
          <p:nvPr/>
        </p:nvSpPr>
        <p:spPr>
          <a:xfrm>
            <a:off x="4512471" y="4344886"/>
            <a:ext cx="3338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ROTARY MULTI-DISTRIKT</a:t>
            </a:r>
          </a:p>
          <a:p>
            <a:r>
              <a:rPr lang="nb-NO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b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Informasjon til klubbmedlemmer</a:t>
            </a:r>
            <a:b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b-NO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nasjonalt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162C328-42CF-EA50-25AD-4A8E0FA6CA36}"/>
              </a:ext>
            </a:extLst>
          </p:cNvPr>
          <p:cNvSpPr txBox="1"/>
          <p:nvPr/>
        </p:nvSpPr>
        <p:spPr>
          <a:xfrm>
            <a:off x="702714" y="5079321"/>
            <a:ext cx="333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REKRUTTERING</a:t>
            </a:r>
            <a:endParaRPr lang="nb-NO" sz="1600" i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8" name="Bilde 17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A52247FD-71CD-5E42-2792-FB97F865A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34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MEDLEMSSKAP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9016" y="596264"/>
            <a:ext cx="5641318" cy="1075942"/>
          </a:xfrm>
        </p:spPr>
        <p:txBody>
          <a:bodyPr numCol="1" spcCol="360000">
            <a:normAutofit fontScale="92500"/>
          </a:bodyPr>
          <a:lstStyle/>
          <a:p>
            <a:r>
              <a:rPr lang="en-US" dirty="0">
                <a:solidFill>
                  <a:schemeClr val="bg1"/>
                </a:solidFill>
              </a:rPr>
              <a:t>DMC - </a:t>
            </a:r>
            <a:r>
              <a:rPr lang="en-US" dirty="0" err="1">
                <a:solidFill>
                  <a:schemeClr val="bg1"/>
                </a:solidFill>
              </a:rPr>
              <a:t>Leder</a:t>
            </a:r>
            <a:r>
              <a:rPr lang="en-US" dirty="0">
                <a:solidFill>
                  <a:schemeClr val="bg1"/>
                </a:solidFill>
              </a:rPr>
              <a:t> av </a:t>
            </a:r>
            <a:r>
              <a:rPr lang="en-US" dirty="0" err="1">
                <a:solidFill>
                  <a:schemeClr val="bg1"/>
                </a:solidFill>
              </a:rPr>
              <a:t>Medlemskapskomitéen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AG - </a:t>
            </a:r>
            <a:r>
              <a:rPr lang="en-US" dirty="0" err="1">
                <a:solidFill>
                  <a:schemeClr val="bg1"/>
                </a:solidFill>
              </a:rPr>
              <a:t>Assisterende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Guvernører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EE4218A8-C033-D066-3CC2-86C2D28BC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4" name="Bilde 3" descr="Et bilde som inneholder tekst, skjermbilde, logo, Font&#10;&#10;Automatisk generert beskrivelse">
            <a:extLst>
              <a:ext uri="{FF2B5EF4-FFF2-40B4-BE49-F238E27FC236}">
                <a16:creationId xmlns:a16="http://schemas.microsoft.com/office/drawing/2014/main" id="{BB23477E-20DD-9349-001E-AAAAE4881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879" y="1704911"/>
            <a:ext cx="2000475" cy="29040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25F1D91B-32ED-955E-DC5E-32163842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671" y="2166421"/>
            <a:ext cx="1655910" cy="290612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45E287AE-EB74-E9B2-29A3-7D4D6935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736" y="3459555"/>
            <a:ext cx="1321240" cy="26821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FE9ADFD1-5EFA-23C0-B870-848E4892B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4796" y="1648950"/>
            <a:ext cx="1128554" cy="16928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2B898599-427F-A0A6-81E1-92CEC7C0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6090" y="3701047"/>
            <a:ext cx="1655910" cy="29040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3" descr="Et bilde som inneholder person, klær, innendørs, mann&#10;&#10;Automatisk generert beskrivelse">
            <a:extLst>
              <a:ext uri="{FF2B5EF4-FFF2-40B4-BE49-F238E27FC236}">
                <a16:creationId xmlns:a16="http://schemas.microsoft.com/office/drawing/2014/main" id="{CE0BB29D-3038-41D9-20B6-EA6B8313B8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031" y="5288693"/>
            <a:ext cx="2850831" cy="1330388"/>
          </a:xfrm>
          <a:prstGeom prst="rect">
            <a:avLst/>
          </a:prstGeom>
        </p:spPr>
      </p:pic>
      <p:pic>
        <p:nvPicPr>
          <p:cNvPr id="16" name="Bilde 15" descr="Et bilde som inneholder person, klær, innendørs, Menneskeansikt&#10;&#10;Automatisk generert beskrivelse">
            <a:extLst>
              <a:ext uri="{FF2B5EF4-FFF2-40B4-BE49-F238E27FC236}">
                <a16:creationId xmlns:a16="http://schemas.microsoft.com/office/drawing/2014/main" id="{C1452968-2D3E-6457-5CFE-C08093987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61" y="5013352"/>
            <a:ext cx="2619352" cy="1658923"/>
          </a:xfrm>
          <a:prstGeom prst="rect">
            <a:avLst/>
          </a:prstGeom>
        </p:spPr>
      </p:pic>
      <p:pic>
        <p:nvPicPr>
          <p:cNvPr id="22" name="Bilde 21" descr="Et bilde som inneholder person, innendørs, klær, computer&#10;&#10;Automatisk generert beskrivelse">
            <a:extLst>
              <a:ext uri="{FF2B5EF4-FFF2-40B4-BE49-F238E27FC236}">
                <a16:creationId xmlns:a16="http://schemas.microsoft.com/office/drawing/2014/main" id="{9F8D68AC-A4B5-4747-61AE-FFDC8565253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8" y="3430286"/>
            <a:ext cx="2611263" cy="2357418"/>
          </a:xfrm>
          <a:prstGeom prst="rect">
            <a:avLst/>
          </a:prstGeom>
        </p:spPr>
      </p:pic>
      <p:pic>
        <p:nvPicPr>
          <p:cNvPr id="42" name="Bilde 41" descr="Et bilde som inneholder klær, person, mann, utendørs&#10;&#10;Automatisk generert beskrivelse">
            <a:extLst>
              <a:ext uri="{FF2B5EF4-FFF2-40B4-BE49-F238E27FC236}">
                <a16:creationId xmlns:a16="http://schemas.microsoft.com/office/drawing/2014/main" id="{F3115054-2E38-97EE-45DB-DC708CD544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2648" y="1541161"/>
            <a:ext cx="2619352" cy="1881568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0DA7A44-68C6-5736-FEC6-45373BAD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99" y="1703098"/>
            <a:ext cx="2103293" cy="311794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04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966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I NORGE</a:t>
            </a:r>
          </a:p>
          <a:p>
            <a:r>
              <a:rPr lang="en-US" sz="7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Norsk</a:t>
            </a: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Rotary Forum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73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I NORGE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733" y="2189582"/>
            <a:ext cx="8079064" cy="3569773"/>
          </a:xfrm>
        </p:spPr>
        <p:txBody>
          <a:bodyPr numCol="1" spcCol="360000"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H. M. Kong Harald V er </a:t>
            </a:r>
            <a:r>
              <a:rPr lang="nb-NO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æresguvernør</a:t>
            </a: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de norske </a:t>
            </a:r>
            <a:r>
              <a:rPr lang="nb-NO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Rotarydistrikter</a:t>
            </a: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nb-NO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Norsk </a:t>
            </a:r>
            <a:r>
              <a:rPr lang="nb-NO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Forum anbefaler 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distrikter eller klubber som ønsker Kongehusets deltagelse ved et arrangement, eller ønsker å søke audiens i forbindelse med et </a:t>
            </a:r>
            <a:r>
              <a:rPr lang="nb-NO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Rotarytiltak</a:t>
            </a: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øker om audiens eller medvirkning fra Kongehuset gjennom den sittende </a:t>
            </a:r>
            <a:r>
              <a:rPr lang="nb-NO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Distriktsguvernør</a:t>
            </a:r>
            <a:r>
              <a:rPr lang="nb-NO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Bilde 11" descr="Et bilde som inneholder Menneskeansikt, klær, person, smil&#10;&#10;Automatisk generert beskrivelse">
            <a:extLst>
              <a:ext uri="{FF2B5EF4-FFF2-40B4-BE49-F238E27FC236}">
                <a16:creationId xmlns:a16="http://schemas.microsoft.com/office/drawing/2014/main" id="{59B821BF-99FD-214C-0F94-23D66B6AC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03" y="1949104"/>
            <a:ext cx="2677330" cy="3569773"/>
          </a:xfrm>
          <a:prstGeom prst="rect">
            <a:avLst/>
          </a:prstGeom>
        </p:spPr>
      </p:pic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ECC6E49F-D133-05DB-4187-122FFFFFA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E309B442-3CAB-3E7E-CA36-5BA8254BB5C8}"/>
              </a:ext>
            </a:extLst>
          </p:cNvPr>
          <p:cNvSpPr txBox="1"/>
          <p:nvPr/>
        </p:nvSpPr>
        <p:spPr>
          <a:xfrm>
            <a:off x="489203" y="5662760"/>
            <a:ext cx="2677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H.M. Kong Harald.</a:t>
            </a:r>
          </a:p>
          <a:p>
            <a:pPr algn="ctr"/>
            <a:r>
              <a:rPr lang="nb-NO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Foto: Sølve Sundsbø / Det kongelige hoff. </a:t>
            </a:r>
            <a:endParaRPr lang="nb-NO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36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I NORGE (NORFO)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67995"/>
            <a:ext cx="11458388" cy="4751085"/>
          </a:xfrm>
        </p:spPr>
        <p:txBody>
          <a:bodyPr lIns="90000" numCol="1" spcCol="360000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NORFO (</a:t>
            </a:r>
            <a:r>
              <a:rPr lang="en-US" dirty="0" err="1"/>
              <a:t>Norsk</a:t>
            </a:r>
            <a:r>
              <a:rPr lang="en-US" dirty="0"/>
              <a:t> Rotary Forum) er et </a:t>
            </a:r>
            <a:r>
              <a:rPr lang="en-US" dirty="0" err="1"/>
              <a:t>samarbeidsorgan</a:t>
            </a:r>
            <a:r>
              <a:rPr lang="en-US" dirty="0"/>
              <a:t> for de </a:t>
            </a:r>
            <a:r>
              <a:rPr lang="en-US" dirty="0" err="1"/>
              <a:t>norske</a:t>
            </a:r>
            <a:r>
              <a:rPr lang="en-US" dirty="0"/>
              <a:t> </a:t>
            </a:r>
            <a:r>
              <a:rPr lang="en-US" dirty="0" err="1"/>
              <a:t>rotarydistrikt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de 6 </a:t>
            </a:r>
            <a:r>
              <a:rPr lang="en-US" dirty="0" err="1"/>
              <a:t>fungerende</a:t>
            </a:r>
            <a:r>
              <a:rPr lang="en-US" dirty="0"/>
              <a:t> </a:t>
            </a:r>
            <a:r>
              <a:rPr lang="en-US" dirty="0" err="1"/>
              <a:t>guvernører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norske</a:t>
            </a:r>
            <a:r>
              <a:rPr lang="en-US" dirty="0"/>
              <a:t> </a:t>
            </a:r>
            <a:r>
              <a:rPr lang="en-US" dirty="0" err="1"/>
              <a:t>rotarydistrikt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utgjør</a:t>
            </a:r>
            <a:r>
              <a:rPr lang="en-US" dirty="0"/>
              <a:t> </a:t>
            </a:r>
            <a:r>
              <a:rPr lang="en-US" dirty="0" err="1"/>
              <a:t>styret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NORFO er et multi-</a:t>
            </a:r>
            <a:r>
              <a:rPr lang="en-US" dirty="0" err="1"/>
              <a:t>distrikt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består</a:t>
            </a:r>
            <a:r>
              <a:rPr lang="en-US" dirty="0"/>
              <a:t> av </a:t>
            </a:r>
            <a:r>
              <a:rPr lang="en-US" dirty="0" err="1"/>
              <a:t>nasjonale</a:t>
            </a:r>
            <a:r>
              <a:rPr lang="en-US" dirty="0"/>
              <a:t> </a:t>
            </a:r>
            <a:r>
              <a:rPr lang="en-US" dirty="0" err="1"/>
              <a:t>komiteer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tvers</a:t>
            </a:r>
            <a:r>
              <a:rPr lang="en-US" dirty="0"/>
              <a:t> av </a:t>
            </a:r>
            <a:r>
              <a:rPr lang="en-US" dirty="0" err="1"/>
              <a:t>distriktene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NORFO 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viderføring</a:t>
            </a:r>
            <a:r>
              <a:rPr lang="en-US" dirty="0"/>
              <a:t> av </a:t>
            </a:r>
            <a:r>
              <a:rPr lang="en-US" dirty="0" err="1"/>
              <a:t>Norsk</a:t>
            </a:r>
            <a:r>
              <a:rPr lang="en-US" dirty="0"/>
              <a:t> </a:t>
            </a:r>
            <a:r>
              <a:rPr lang="en-US" dirty="0" err="1"/>
              <a:t>Rotaryråd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opprettet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1972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3B6D682C-3534-AC75-7FA6-CD51E861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455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NORFO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MULTI-DISTRIKT AKTIVITETER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48069"/>
            <a:ext cx="7076659" cy="4751085"/>
          </a:xfrm>
        </p:spPr>
        <p:txBody>
          <a:bodyPr lIns="90000" numCol="1" spcCol="360000">
            <a:normAutofit/>
          </a:bodyPr>
          <a:lstStyle/>
          <a:p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Ungdomsutveksling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Årsbok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/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matrikkel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Informasjonskomité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Medlemsnett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/ IT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Rotary Norden</a:t>
            </a:r>
          </a:p>
          <a:p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GETS / 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opplæring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av 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nyvalgte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guvernører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(DGN)</a:t>
            </a:r>
          </a:p>
          <a:p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Ungdomsutveksling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Georgiastipendet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/Georgia 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takkestipend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Norsk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Rotary </a:t>
            </a:r>
            <a:r>
              <a:rPr lang="en-US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Landsarkiv</a:t>
            </a: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6BBCD1F9-3792-D0EF-C2CF-C681E37EF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7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I NORGE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1655613"/>
            <a:ext cx="8687967" cy="5159112"/>
          </a:xfrm>
        </p:spPr>
        <p:txBody>
          <a:bodyPr numCol="2" spcCol="36000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kom til Norden og Norge med Kristiania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Klubb 1. juni 1922 (charter dato). Klubben ble konstituert på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Rotarys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fødselsdag 23. februar 1922.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Ved byens navneforandring skiftet naturlig nok klubben navnet til Oslo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Rotarykubb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Etter charterdato er Oslo Rotaryklubb også den eldste rotaryklubben i Skandinavia.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 Kristiania/Oslo bredte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seg utover landet. Osloklubben ble etter hvert fadder for en rekke andre klubber - først for Stavanger og Bergen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Klubber i 1924.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Opprettelsen av det første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rotarydisitriktet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Norge - forøvrig også det første i Norden - fant sted i 1927 med Nils Parmann (Oslo RK) som den første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distriktsguvernør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Norge fikk sin første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Interact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-klubb i 1964 (Oslo) og sin første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Rotaract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-klubb i 1969 (Gimle).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Norge er i dag ett av de land med den høyeste rotarianer-tetthet. Nesten hver 500 innbygger er rotarianer. </a:t>
            </a:r>
          </a:p>
        </p:txBody>
      </p:sp>
      <p:pic>
        <p:nvPicPr>
          <p:cNvPr id="9" name="Bilde 8" descr="Et bilde som inneholder tekst, klær, Menneskeansikt, mann&#10;&#10;Automatisk generert beskrivelse">
            <a:extLst>
              <a:ext uri="{FF2B5EF4-FFF2-40B4-BE49-F238E27FC236}">
                <a16:creationId xmlns:a16="http://schemas.microsoft.com/office/drawing/2014/main" id="{404B6AE0-5CEE-9D97-9F22-6A50E739D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167" y="812780"/>
            <a:ext cx="2665833" cy="3392101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3C9022A-8FF6-EB1C-9397-17B23671D97E}"/>
              </a:ext>
            </a:extLst>
          </p:cNvPr>
          <p:cNvSpPr txBox="1"/>
          <p:nvPr/>
        </p:nvSpPr>
        <p:spPr>
          <a:xfrm>
            <a:off x="9156357" y="4374292"/>
            <a:ext cx="2654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Styret i </a:t>
            </a:r>
            <a:r>
              <a:rPr lang="nb-NO" sz="10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norges</a:t>
            </a:r>
            <a:r>
              <a:rPr lang="nb-NO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første Rotaryklubb.</a:t>
            </a:r>
            <a:endParaRPr lang="nb-NO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b-NO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(Gjengitt med tillatelse fra Oslo RK.)</a:t>
            </a:r>
            <a:endParaRPr lang="nb-NO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ECC6E49F-D133-05DB-4187-122FFFFFA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98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I NORGE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6 DISTRIKTER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0" y="2019993"/>
            <a:ext cx="5503025" cy="4506704"/>
          </a:xfrm>
        </p:spPr>
        <p:txBody>
          <a:bodyPr lIns="90000" numCol="1" spcCol="36000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 2250</a:t>
            </a:r>
            <a:b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Rogaland - Hordaland - Sogn og Fjordane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 2260</a:t>
            </a:r>
            <a:b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Østfold - Akershus - </a:t>
            </a:r>
            <a:r>
              <a:rPr lang="nb-NO" sz="16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Töcksfors</a:t>
            </a: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 Sverige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 2275</a:t>
            </a:r>
            <a:b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Nordmøre - Trøndelag - Nord Norge - Svalbard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 2290</a:t>
            </a:r>
            <a:b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Vestfold - Telemark - Agder</a:t>
            </a:r>
            <a:b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 2305</a:t>
            </a:r>
            <a:b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Hedmark - Oppland - Sunnmøre - Romsdal - Eda i Sverige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nb-NO" sz="16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b-NO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Distrikt 2310</a:t>
            </a:r>
            <a:b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Oslo - Asker og Bærum - Buskerud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F810DE8F-FA30-3A42-27B0-B52653B0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6" name="Bilde 5" descr="Et bilde som inneholder tekst, kart, grafisk design, Grafikk&#10;&#10;Automatisk generert beskrivelse">
            <a:extLst>
              <a:ext uri="{FF2B5EF4-FFF2-40B4-BE49-F238E27FC236}">
                <a16:creationId xmlns:a16="http://schemas.microsoft.com/office/drawing/2014/main" id="{B583D70B-4668-67CB-9AD6-33ECD0432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06511"/>
            <a:ext cx="4464353" cy="5251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7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Menneskeansikt, portrett, person, mann&#10;&#10;Automatisk generert beskrivelse">
            <a:extLst>
              <a:ext uri="{FF2B5EF4-FFF2-40B4-BE49-F238E27FC236}">
                <a16:creationId xmlns:a16="http://schemas.microsoft.com/office/drawing/2014/main" id="{80ADE6EA-08A4-2DFC-FB35-8FF03AD6F3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699" y="1536100"/>
            <a:ext cx="6834301" cy="53219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50A8DDF2-0AA9-0977-BFB8-4CBB46C76C9D}"/>
              </a:ext>
            </a:extLst>
          </p:cNvPr>
          <p:cNvSpPr/>
          <p:nvPr/>
        </p:nvSpPr>
        <p:spPr>
          <a:xfrm>
            <a:off x="-1" y="1536100"/>
            <a:ext cx="7684169" cy="5321900"/>
          </a:xfrm>
          <a:prstGeom prst="rect">
            <a:avLst/>
          </a:prstGeom>
          <a:gradFill flip="none" rotWithShape="1">
            <a:gsLst>
              <a:gs pos="9000">
                <a:schemeClr val="accent6">
                  <a:alpha val="0"/>
                  <a:lumMod val="0"/>
                  <a:lumOff val="100000"/>
                </a:schemeClr>
              </a:gs>
              <a:gs pos="25000">
                <a:schemeClr val="bg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137025"/>
            <a:ext cx="6450946" cy="3788287"/>
          </a:xfrm>
        </p:spPr>
        <p:txBody>
          <a:bodyPr vert="horz" lIns="91440" tIns="45720" rIns="91440" bIns="45720" numCol="1" spcCol="36000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ROTARY INTERNATIONAL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Stiftet</a:t>
            </a:r>
            <a:r>
              <a:rPr lang="en-US" dirty="0">
                <a:solidFill>
                  <a:schemeClr val="tx1"/>
                </a:solidFill>
              </a:rPr>
              <a:t> 23. </a:t>
            </a:r>
            <a:r>
              <a:rPr lang="en-US" dirty="0" err="1">
                <a:solidFill>
                  <a:schemeClr val="tx1"/>
                </a:solidFill>
              </a:rPr>
              <a:t>februar</a:t>
            </a:r>
            <a:r>
              <a:rPr lang="en-US" dirty="0">
                <a:solidFill>
                  <a:schemeClr val="tx1"/>
                </a:solidFill>
              </a:rPr>
              <a:t> 1905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Chicago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av Paul Percy Harris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Hovedkontor</a:t>
            </a:r>
            <a:r>
              <a:rPr lang="en-US" dirty="0">
                <a:solidFill>
                  <a:schemeClr val="tx1"/>
                </a:solidFill>
              </a:rPr>
              <a:t> One Rotary Center</a:t>
            </a: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Evanston, Illinois, USA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err="1">
                <a:solidFill>
                  <a:schemeClr val="tx1"/>
                </a:solidFill>
              </a:rPr>
              <a:t>Første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nordiske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klubb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startet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Norge 1922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Kristiania (Oslo) </a:t>
            </a:r>
            <a:r>
              <a:rPr lang="en-US" dirty="0" err="1">
                <a:solidFill>
                  <a:schemeClr val="tx1"/>
                </a:solidFill>
              </a:rPr>
              <a:t>Rotaryklubb</a:t>
            </a:r>
            <a:r>
              <a:rPr lang="en-US" dirty="0">
                <a:solidFill>
                  <a:schemeClr val="tx1"/>
                </a:solidFill>
              </a:rPr>
              <a:t> 1. </a:t>
            </a:r>
            <a:r>
              <a:rPr lang="en-US" dirty="0" err="1">
                <a:solidFill>
                  <a:schemeClr val="tx1"/>
                </a:solidFill>
              </a:rPr>
              <a:t>juni</a:t>
            </a:r>
            <a:r>
              <a:rPr lang="en-US" dirty="0">
                <a:solidFill>
                  <a:schemeClr val="tx1"/>
                </a:solidFill>
              </a:rPr>
              <a:t> 1922</a:t>
            </a:r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8B1824DD-2B1E-5FCF-39D3-82ADF3E6A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Arial Narrow" panose="020B0604020202020204" pitchFamily="34" charset="0"/>
                <a:cs typeface="Arial Narrow" panose="020B0604020202020204" pitchFamily="34" charset="0"/>
              </a:rPr>
              <a:t>LITT HISTORIKK</a:t>
            </a:r>
          </a:p>
        </p:txBody>
      </p:sp>
      <p:pic>
        <p:nvPicPr>
          <p:cNvPr id="5" name="Bilde 4" descr="Et bilde som inneholder konstruksjon, scenebilde, tekst, utendørs&#10;&#10;Automatisk generert beskrivelse">
            <a:extLst>
              <a:ext uri="{FF2B5EF4-FFF2-40B4-BE49-F238E27FC236}">
                <a16:creationId xmlns:a16="http://schemas.microsoft.com/office/drawing/2014/main" id="{65310886-C2E2-07B0-B513-94A7566C5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4962" y="0"/>
            <a:ext cx="3097038" cy="1536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8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966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</a:p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9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HVA ER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INTERNATIONAL?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435" y="1948069"/>
            <a:ext cx="11354763" cy="4751085"/>
          </a:xfrm>
        </p:spPr>
        <p:txBody>
          <a:bodyPr lIns="90000" numCol="1" spcCol="360000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ROTARY INTERNATIONAL 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verdensomspennende</a:t>
            </a:r>
            <a:r>
              <a:rPr lang="en-US" dirty="0"/>
              <a:t> </a:t>
            </a:r>
            <a:r>
              <a:rPr lang="en-US" dirty="0" err="1"/>
              <a:t>organisasjon</a:t>
            </a:r>
            <a:r>
              <a:rPr lang="en-US" dirty="0"/>
              <a:t> av </a:t>
            </a:r>
            <a:r>
              <a:rPr lang="en-US" dirty="0" err="1"/>
              <a:t>engasjerte</a:t>
            </a:r>
            <a:r>
              <a:rPr lang="en-US" dirty="0"/>
              <a:t> </a:t>
            </a:r>
            <a:r>
              <a:rPr lang="en-US" dirty="0" err="1"/>
              <a:t>medlemmer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yter</a:t>
            </a:r>
            <a:r>
              <a:rPr lang="en-US" dirty="0"/>
              <a:t> </a:t>
            </a:r>
            <a:r>
              <a:rPr lang="en-US" dirty="0" err="1"/>
              <a:t>humanitær</a:t>
            </a:r>
            <a:r>
              <a:rPr lang="en-US" dirty="0"/>
              <a:t> </a:t>
            </a:r>
            <a:r>
              <a:rPr lang="en-US" dirty="0" err="1"/>
              <a:t>bistand</a:t>
            </a:r>
            <a:r>
              <a:rPr lang="en-US" dirty="0"/>
              <a:t>, </a:t>
            </a:r>
            <a:r>
              <a:rPr lang="en-US" dirty="0" err="1"/>
              <a:t>fremmer</a:t>
            </a:r>
            <a:r>
              <a:rPr lang="en-US" dirty="0"/>
              <a:t> </a:t>
            </a:r>
            <a:r>
              <a:rPr lang="en-US" dirty="0" err="1"/>
              <a:t>høy</a:t>
            </a:r>
            <a:r>
              <a:rPr lang="en-US" dirty="0"/>
              <a:t> </a:t>
            </a:r>
            <a:r>
              <a:rPr lang="en-US" dirty="0" err="1"/>
              <a:t>etisk</a:t>
            </a:r>
            <a:r>
              <a:rPr lang="en-US" dirty="0"/>
              <a:t> standard bade </a:t>
            </a:r>
            <a:r>
              <a:rPr lang="en-US" dirty="0" err="1"/>
              <a:t>privat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innen</a:t>
            </a:r>
            <a:r>
              <a:rPr lang="en-US" dirty="0"/>
              <a:t> alle </a:t>
            </a:r>
            <a:r>
              <a:rPr lang="en-US" dirty="0" err="1"/>
              <a:t>yrkesgrupper</a:t>
            </a:r>
            <a:r>
              <a:rPr lang="en-US" dirty="0"/>
              <a:t>. Rotary </a:t>
            </a:r>
            <a:r>
              <a:rPr lang="en-US" dirty="0" err="1"/>
              <a:t>bidrar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bygge</a:t>
            </a:r>
            <a:r>
              <a:rPr lang="en-US" dirty="0"/>
              <a:t> </a:t>
            </a:r>
            <a:r>
              <a:rPr lang="en-US" dirty="0" err="1"/>
              <a:t>vennskap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fred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verden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r>
              <a:rPr lang="en-US" dirty="0"/>
              <a:t>All </a:t>
            </a:r>
            <a:r>
              <a:rPr lang="en-US" dirty="0" err="1"/>
              <a:t>informasjon</a:t>
            </a:r>
            <a:r>
              <a:rPr lang="en-US" dirty="0"/>
              <a:t> om Rotary er </a:t>
            </a:r>
            <a:r>
              <a:rPr lang="en-US" dirty="0" err="1"/>
              <a:t>åpen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tilgjengelig</a:t>
            </a:r>
            <a:r>
              <a:rPr lang="en-US" dirty="0"/>
              <a:t> for alle.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Rotaryklubbene</a:t>
            </a:r>
            <a:r>
              <a:rPr lang="en-US" dirty="0"/>
              <a:t> er </a:t>
            </a:r>
            <a:r>
              <a:rPr lang="en-US" dirty="0" err="1"/>
              <a:t>upolitiske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er </a:t>
            </a:r>
            <a:r>
              <a:rPr lang="en-US" dirty="0" err="1"/>
              <a:t>åpne</a:t>
            </a:r>
            <a:r>
              <a:rPr lang="en-US" dirty="0"/>
              <a:t> for </a:t>
            </a:r>
            <a:r>
              <a:rPr lang="en-US" dirty="0" err="1"/>
              <a:t>medlemmer</a:t>
            </a:r>
            <a:r>
              <a:rPr lang="en-US" dirty="0"/>
              <a:t> </a:t>
            </a:r>
            <a:r>
              <a:rPr lang="en-US" dirty="0" err="1"/>
              <a:t>uavhengig</a:t>
            </a:r>
            <a:r>
              <a:rPr lang="en-US" dirty="0"/>
              <a:t> av religion, kultur, </a:t>
            </a:r>
            <a:r>
              <a:rPr lang="en-US" dirty="0" err="1"/>
              <a:t>kjønn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etnisk</a:t>
            </a:r>
            <a:r>
              <a:rPr lang="en-US" dirty="0"/>
              <a:t> </a:t>
            </a:r>
            <a:r>
              <a:rPr lang="en-US" dirty="0" err="1"/>
              <a:t>bakgrunn</a:t>
            </a:r>
            <a:r>
              <a:rPr lang="en-US" dirty="0"/>
              <a:t>.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A7645E20-7DA7-84DF-C344-6FCF02C7E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13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1506200" cy="1540042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SONE 18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FE767EB9-8494-A808-E20C-C24486078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8A45F3F-EC85-B760-7C9F-7AFFD697C8BD}"/>
              </a:ext>
            </a:extLst>
          </p:cNvPr>
          <p:cNvSpPr txBox="1"/>
          <p:nvPr/>
        </p:nvSpPr>
        <p:spPr>
          <a:xfrm>
            <a:off x="5629072" y="1689652"/>
            <a:ext cx="6109041" cy="2949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1063625" algn="l"/>
              </a:tabLst>
            </a:pPr>
            <a:r>
              <a:rPr lang="nb-NO" b="1" dirty="0"/>
              <a:t>DISTRIKT 2275 – EN DEL AV SONE 18:</a:t>
            </a:r>
          </a:p>
          <a:p>
            <a:pPr>
              <a:lnSpc>
                <a:spcPct val="150000"/>
              </a:lnSpc>
              <a:tabLst>
                <a:tab pos="1063625" algn="l"/>
              </a:tabLst>
            </a:pPr>
            <a:r>
              <a:rPr lang="nb-NO" dirty="0"/>
              <a:t>Norge	Distrikt 2250, 2260, </a:t>
            </a:r>
            <a:r>
              <a:rPr lang="nb-NO" b="1" dirty="0"/>
              <a:t>2275</a:t>
            </a:r>
            <a:r>
              <a:rPr lang="nb-NO" dirty="0"/>
              <a:t>, 2290, 2305 og 2310</a:t>
            </a:r>
          </a:p>
          <a:p>
            <a:pPr>
              <a:lnSpc>
                <a:spcPct val="150000"/>
              </a:lnSpc>
              <a:tabLst>
                <a:tab pos="1063625" algn="l"/>
              </a:tabLst>
            </a:pPr>
            <a:r>
              <a:rPr lang="nb-NO" dirty="0"/>
              <a:t>Danmark	Distrikt 1440, 1450, 1461, 1470, 1480</a:t>
            </a:r>
          </a:p>
          <a:p>
            <a:pPr>
              <a:lnSpc>
                <a:spcPct val="150000"/>
              </a:lnSpc>
              <a:tabLst>
                <a:tab pos="1063625" algn="l"/>
              </a:tabLst>
            </a:pPr>
            <a:r>
              <a:rPr lang="nb-NO" dirty="0"/>
              <a:t>Sverige	Distrikt 2360, 2390</a:t>
            </a:r>
          </a:p>
          <a:p>
            <a:pPr>
              <a:lnSpc>
                <a:spcPct val="150000"/>
              </a:lnSpc>
              <a:tabLst>
                <a:tab pos="1063625" algn="l"/>
              </a:tabLst>
            </a:pPr>
            <a:r>
              <a:rPr lang="nb-NO" dirty="0"/>
              <a:t>Island	Distrikt 1360</a:t>
            </a:r>
          </a:p>
          <a:p>
            <a:pPr>
              <a:lnSpc>
                <a:spcPct val="150000"/>
              </a:lnSpc>
              <a:tabLst>
                <a:tab pos="1063625" algn="l"/>
              </a:tabLst>
            </a:pPr>
            <a:r>
              <a:rPr lang="nb-NO" dirty="0"/>
              <a:t>Litauen	Distrikt 1462</a:t>
            </a:r>
          </a:p>
          <a:p>
            <a:pPr>
              <a:lnSpc>
                <a:spcPct val="150000"/>
              </a:lnSpc>
              <a:tabLst>
                <a:tab pos="1063625" algn="l"/>
              </a:tabLst>
            </a:pPr>
            <a:r>
              <a:rPr lang="nb-NO" dirty="0"/>
              <a:t>Polen	Distrikt 2231</a:t>
            </a:r>
          </a:p>
        </p:txBody>
      </p:sp>
      <p:pic>
        <p:nvPicPr>
          <p:cNvPr id="16" name="Bilde 15" descr="Et bilde som inneholder tekst, kart, Font, skjermbilde&#10;&#10;Automatisk generert beskrivelse">
            <a:extLst>
              <a:ext uri="{FF2B5EF4-FFF2-40B4-BE49-F238E27FC236}">
                <a16:creationId xmlns:a16="http://schemas.microsoft.com/office/drawing/2014/main" id="{842D9D9C-1180-4A2A-52E5-74130F66D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87" y="1689652"/>
            <a:ext cx="5047612" cy="39562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69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10565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KURS OG</a:t>
            </a:r>
          </a:p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84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KURS OG SEMINARER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948069"/>
            <a:ext cx="7076659" cy="4751085"/>
          </a:xfrm>
        </p:spPr>
        <p:txBody>
          <a:bodyPr lIns="90000" numCol="1" spcCol="360000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PETS (President Elect Training Seminar)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Distriktssamlinger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TRF (The Rotary Foundation) seminar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Distriktskonferanse</a:t>
            </a:r>
            <a:r>
              <a:rPr lang="en-US" dirty="0"/>
              <a:t> - </a:t>
            </a:r>
            <a:r>
              <a:rPr lang="en-US" dirty="0" err="1"/>
              <a:t>september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Rotary International Convention - </a:t>
            </a:r>
            <a:r>
              <a:rPr lang="en-US" dirty="0" err="1"/>
              <a:t>juni</a:t>
            </a:r>
            <a:endParaRPr lang="en-US" dirty="0"/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14B642DB-6703-BD52-6F27-821AEA7C1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44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CONVENTION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871E9D-0CC6-5F16-FFB4-56B1790EDBFC}"/>
              </a:ext>
            </a:extLst>
          </p:cNvPr>
          <p:cNvSpPr txBox="1"/>
          <p:nvPr/>
        </p:nvSpPr>
        <p:spPr>
          <a:xfrm>
            <a:off x="6759147" y="2295691"/>
            <a:ext cx="5214550" cy="295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tabLst>
                <a:tab pos="665163" algn="l"/>
                <a:tab pos="2033588" algn="l"/>
              </a:tabLst>
            </a:pPr>
            <a:r>
              <a:rPr lang="nb-NO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	25-29 May	Singapore</a:t>
            </a:r>
          </a:p>
          <a:p>
            <a:pPr algn="l">
              <a:lnSpc>
                <a:spcPct val="150000"/>
              </a:lnSpc>
              <a:tabLst>
                <a:tab pos="665163" algn="l"/>
                <a:tab pos="2033588" algn="l"/>
              </a:tabLst>
            </a:pPr>
            <a:r>
              <a:rPr lang="nb-NO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2025	21-25 June	Calgary, Canada</a:t>
            </a:r>
          </a:p>
          <a:p>
            <a:pPr algn="l">
              <a:lnSpc>
                <a:spcPct val="150000"/>
              </a:lnSpc>
              <a:tabLst>
                <a:tab pos="665163" algn="l"/>
                <a:tab pos="2033588" algn="l"/>
              </a:tabLst>
            </a:pPr>
            <a:r>
              <a:rPr lang="nb-NO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2026	13-17 June	Taipei, Taiwan</a:t>
            </a:r>
          </a:p>
          <a:p>
            <a:pPr algn="l">
              <a:lnSpc>
                <a:spcPct val="150000"/>
              </a:lnSpc>
              <a:tabLst>
                <a:tab pos="665163" algn="l"/>
                <a:tab pos="2033588" algn="l"/>
              </a:tabLst>
            </a:pPr>
            <a:r>
              <a:rPr lang="nb-NO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2027	5-9 June	Honolulu, Hawaii</a:t>
            </a:r>
          </a:p>
          <a:p>
            <a:pPr algn="l">
              <a:lnSpc>
                <a:spcPct val="150000"/>
              </a:lnSpc>
              <a:tabLst>
                <a:tab pos="665163" algn="l"/>
                <a:tab pos="2033588" algn="l"/>
              </a:tabLst>
            </a:pPr>
            <a:r>
              <a:rPr lang="nb-NO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2028	3-7 June	Manila, </a:t>
            </a:r>
            <a:r>
              <a:rPr lang="nb-NO" dirty="0" err="1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Philippines</a:t>
            </a:r>
            <a:endParaRPr lang="nb-NO" dirty="0">
              <a:solidFill>
                <a:srgbClr val="39424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  <a:tabLst>
                <a:tab pos="665163" algn="l"/>
                <a:tab pos="2033588" algn="l"/>
              </a:tabLst>
            </a:pPr>
            <a:r>
              <a:rPr lang="nb-NO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2029	26-30 May	Minneapolis, Minnesota</a:t>
            </a:r>
          </a:p>
          <a:p>
            <a:pPr algn="l">
              <a:lnSpc>
                <a:spcPct val="150000"/>
              </a:lnSpc>
              <a:tabLst>
                <a:tab pos="665163" algn="l"/>
                <a:tab pos="2033588" algn="l"/>
              </a:tabLst>
            </a:pPr>
            <a:r>
              <a:rPr lang="nb-NO" dirty="0">
                <a:solidFill>
                  <a:srgbClr val="3942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2030	25-29 May	Chicago, Illinois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CC0FA1C-5156-788D-A8C1-8147AB92721C}"/>
              </a:ext>
            </a:extLst>
          </p:cNvPr>
          <p:cNvSpPr txBox="1"/>
          <p:nvPr/>
        </p:nvSpPr>
        <p:spPr>
          <a:xfrm>
            <a:off x="5539000" y="1049802"/>
            <a:ext cx="63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 err="1">
                <a:solidFill>
                  <a:schemeClr val="bg1"/>
                </a:solidFill>
              </a:rPr>
              <a:t>https</a:t>
            </a:r>
            <a:r>
              <a:rPr lang="nb-NO" dirty="0">
                <a:solidFill>
                  <a:schemeClr val="bg1"/>
                </a:solidFill>
              </a:rPr>
              <a:t>://</a:t>
            </a:r>
            <a:r>
              <a:rPr lang="nb-NO" dirty="0" err="1">
                <a:solidFill>
                  <a:schemeClr val="bg1"/>
                </a:solidFill>
              </a:rPr>
              <a:t>convention.rotary.org</a:t>
            </a:r>
            <a:endParaRPr lang="nb-NO" dirty="0">
              <a:solidFill>
                <a:schemeClr val="bg1"/>
              </a:solidFill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79CFB3F4-864B-C3A2-AD6E-516D6E2877B4}"/>
              </a:ext>
            </a:extLst>
          </p:cNvPr>
          <p:cNvGrpSpPr/>
          <p:nvPr/>
        </p:nvGrpSpPr>
        <p:grpSpPr>
          <a:xfrm>
            <a:off x="8523889" y="5958716"/>
            <a:ext cx="3668111" cy="856009"/>
            <a:chOff x="1483361" y="4335306"/>
            <a:chExt cx="4888631" cy="1140836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752A8956-4C2E-DB75-64D1-B8DCC9510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2207"/>
            <a:stretch/>
          </p:blipFill>
          <p:spPr>
            <a:xfrm>
              <a:off x="3857393" y="4350019"/>
              <a:ext cx="2514599" cy="1126123"/>
            </a:xfrm>
            <a:prstGeom prst="rect">
              <a:avLst/>
            </a:prstGeom>
          </p:spPr>
        </p:pic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2B86040E-AE53-E00A-8528-0FD2BCA53FB7}"/>
                </a:ext>
              </a:extLst>
            </p:cNvPr>
            <p:cNvSpPr txBox="1"/>
            <p:nvPr/>
          </p:nvSpPr>
          <p:spPr>
            <a:xfrm>
              <a:off x="1483361" y="4335306"/>
              <a:ext cx="3878962" cy="451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1600" dirty="0">
                  <a:solidFill>
                    <a:srgbClr val="002060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Klubbnavn skrives her</a:t>
              </a:r>
            </a:p>
          </p:txBody>
        </p:sp>
      </p:grp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A20F3F8-11A8-ED8A-48A4-2F7DC89CBCF6}"/>
              </a:ext>
            </a:extLst>
          </p:cNvPr>
          <p:cNvSpPr txBox="1"/>
          <p:nvPr/>
        </p:nvSpPr>
        <p:spPr>
          <a:xfrm>
            <a:off x="381000" y="5358551"/>
            <a:ext cx="5684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err="1"/>
              <a:t>Rotary</a:t>
            </a:r>
            <a:r>
              <a:rPr lang="nb-NO" sz="2400" dirty="0"/>
              <a:t> International Convention er det perfekte arrangementet for å oppdage nye muligheter gjennom </a:t>
            </a:r>
            <a:r>
              <a:rPr lang="nb-NO" sz="2400" dirty="0" err="1"/>
              <a:t>Rotary</a:t>
            </a:r>
            <a:r>
              <a:rPr lang="nb-NO" sz="2400" dirty="0"/>
              <a:t>!</a:t>
            </a:r>
          </a:p>
        </p:txBody>
      </p:sp>
      <p:pic>
        <p:nvPicPr>
          <p:cNvPr id="2050" name="Picture 2" descr="Rotarians at a previous event.">
            <a:extLst>
              <a:ext uri="{FF2B5EF4-FFF2-40B4-BE49-F238E27FC236}">
                <a16:creationId xmlns:a16="http://schemas.microsoft.com/office/drawing/2014/main" id="{BC29BD13-CB06-CB20-F682-D988C45C2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0043"/>
            <a:ext cx="6399000" cy="36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4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811001" cy="1540042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FREDSARBEID OG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KONFLIKTFOREBYGGING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2612" y="2256561"/>
            <a:ext cx="5362386" cy="2633492"/>
          </a:xfrm>
        </p:spPr>
        <p:txBody>
          <a:bodyPr lIns="90000" numCol="1" spcCol="360000"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Hvert</a:t>
            </a:r>
            <a:r>
              <a:rPr lang="en-US" dirty="0"/>
              <a:t> </a:t>
            </a:r>
            <a:r>
              <a:rPr lang="en-US" dirty="0" err="1"/>
              <a:t>år</a:t>
            </a:r>
            <a:r>
              <a:rPr lang="en-US" dirty="0"/>
              <a:t> </a:t>
            </a:r>
            <a:r>
              <a:rPr lang="en-US" dirty="0" err="1"/>
              <a:t>deler</a:t>
            </a:r>
            <a:r>
              <a:rPr lang="en-US" dirty="0"/>
              <a:t> Rotary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opptil</a:t>
            </a:r>
            <a:r>
              <a:rPr lang="en-US" dirty="0"/>
              <a:t> 130 </a:t>
            </a:r>
            <a:r>
              <a:rPr lang="en-US" dirty="0" err="1"/>
              <a:t>fullfinansierte</a:t>
            </a:r>
            <a:r>
              <a:rPr lang="en-US" dirty="0"/>
              <a:t> </a:t>
            </a:r>
            <a:r>
              <a:rPr lang="en-US" dirty="0" err="1"/>
              <a:t>stipendier</a:t>
            </a:r>
            <a:r>
              <a:rPr lang="en-US" dirty="0"/>
              <a:t> for </a:t>
            </a:r>
            <a:r>
              <a:rPr lang="en-US" dirty="0" err="1"/>
              <a:t>dedikerte</a:t>
            </a:r>
            <a:r>
              <a:rPr lang="en-US" dirty="0"/>
              <a:t> </a:t>
            </a:r>
            <a:r>
              <a:rPr lang="en-US" dirty="0" err="1"/>
              <a:t>ledere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hele </a:t>
            </a:r>
            <a:r>
              <a:rPr lang="en-US" dirty="0" err="1"/>
              <a:t>verden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studere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et av </a:t>
            </a:r>
            <a:r>
              <a:rPr lang="en-US" dirty="0" err="1"/>
              <a:t>våre</a:t>
            </a:r>
            <a:br>
              <a:rPr lang="en-US" dirty="0"/>
            </a:br>
            <a:r>
              <a:rPr lang="en-US" dirty="0"/>
              <a:t>7 </a:t>
            </a:r>
            <a:r>
              <a:rPr lang="en-US" dirty="0" err="1"/>
              <a:t>fredssentre</a:t>
            </a:r>
            <a:r>
              <a:rPr lang="en-US" dirty="0"/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USA, England, Sverige, Uganda, Japan, Thailand </a:t>
            </a:r>
            <a:r>
              <a:rPr lang="en-US" dirty="0" err="1"/>
              <a:t>og</a:t>
            </a:r>
            <a:r>
              <a:rPr lang="en-US" dirty="0"/>
              <a:t> Australia.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AF041705-420D-3B65-1B5F-D113006BE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4" name="Bilde 3" descr="Et bilde som inneholder fugl, origami, kunst, illustrasjon&#10;&#10;Automatisk generert beskrivelse">
            <a:extLst>
              <a:ext uri="{FF2B5EF4-FFF2-40B4-BE49-F238E27FC236}">
                <a16:creationId xmlns:a16="http://schemas.microsoft.com/office/drawing/2014/main" id="{3F347824-4850-E223-5A58-5F6BE1E3E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2" y="2133600"/>
            <a:ext cx="6350000" cy="4724400"/>
          </a:xfrm>
          <a:prstGeom prst="rect">
            <a:avLst/>
          </a:prstGeom>
        </p:spPr>
      </p:pic>
      <p:pic>
        <p:nvPicPr>
          <p:cNvPr id="6" name="Bilde 2">
            <a:extLst>
              <a:ext uri="{FF2B5EF4-FFF2-40B4-BE49-F238E27FC236}">
                <a16:creationId xmlns:a16="http://schemas.microsoft.com/office/drawing/2014/main" id="{993012D2-FD4A-49F6-5236-1729378E8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2772" y="0"/>
            <a:ext cx="2719227" cy="15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85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BEED6A3-6A77-A3BD-D4D1-94F334488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3" t="14728" r="2524"/>
          <a:stretch/>
        </p:blipFill>
        <p:spPr>
          <a:xfrm>
            <a:off x="0" y="1676436"/>
            <a:ext cx="11933408" cy="4942644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FREDSSTUDIER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ROTARY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PEACE CENTER UNIVERSITY PARTNERS</a:t>
            </a:r>
          </a:p>
        </p:txBody>
      </p:sp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17D25047-1372-B015-311C-6BBD90899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39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966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 OG</a:t>
            </a:r>
            <a:b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UTTRYKK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7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ORD OG UTTRYKK I ROTARY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55612"/>
            <a:ext cx="11595652" cy="5059513"/>
          </a:xfrm>
        </p:spPr>
        <p:txBody>
          <a:bodyPr lIns="90000" numCol="2" spcCol="540000">
            <a:noAutofit/>
          </a:bodyPr>
          <a:lstStyle/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Annual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Fund: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Bidrag til The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Foundation. (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Annual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Giving)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EEMA: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Forkortelse for «Europe,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Eastern</a:t>
            </a:r>
            <a:r>
              <a:rPr lang="nb-NO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Mediterranian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Africa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».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Club Assembly: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Klubbsamråd - Møte for alle klubbens ledere og komitéformenn for å drøfte klubbens aktiviteter.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Convention: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Rotarys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årlige verdenskongress for alle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Rotarian-ere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med bl.a. valg av RI-President, styremedlemmer og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distriktsguvernører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 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Council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on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Legislation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Lovrådet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- Den lovgivende forsamling. </a:t>
            </a:r>
            <a:b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Holdes hvert 3. år, med deltakere fra alle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Internationals ca. 530 distrikter.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District Assembly: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Distriktssamlingen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(DS) Årlig møte for innkommende klubb-presidenter, sekretærer, komiteformenn og andre. Informasjon og motivasjon i distriktene.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District Conference: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Distriktskonferansen (DK) - Årlig møte over 2-3 dager for distriktets medlemmer med ledsagere med faglig og sosialt program med festlig samvær. </a:t>
            </a:r>
          </a:p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Gosrep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(Governors representative):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Guvernørens representant i forarbeidet til etablering av ny klubb.</a:t>
            </a:r>
          </a:p>
          <a:p>
            <a:pPr marL="185738" indent="-136525"/>
            <a:r>
              <a:rPr lang="nb-NO" sz="1400" b="1" dirty="0" err="1">
                <a:solidFill>
                  <a:srgbClr val="00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Vocational</a:t>
            </a:r>
            <a:r>
              <a:rPr lang="nb-NO" sz="1400" b="1" dirty="0">
                <a:solidFill>
                  <a:srgbClr val="00000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Training Teams (VTT)</a:t>
            </a:r>
            <a:r>
              <a:rPr lang="nb-NO" sz="1400" dirty="0">
                <a:solidFill>
                  <a:srgbClr val="4C4C4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dirty="0">
                <a:solidFill>
                  <a:srgbClr val="4C4C4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VTT kan støttes av TRF; enten som Global grant eller som District grant. Tradisjonelle GSE team kan f.eks. gjennomføres omtrent som District grant. VVT i regi av Global grant må gjennomføres iht. ett eller flere av </a:t>
            </a:r>
            <a:r>
              <a:rPr lang="nb-NO" sz="1400" dirty="0">
                <a:solidFill>
                  <a:srgbClr val="4C4C4C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fokusområdene.</a:t>
            </a:r>
            <a:r>
              <a:rPr lang="nb-NO" sz="1400" dirty="0">
                <a:solidFill>
                  <a:srgbClr val="4C4C4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endParaRPr lang="nb-NO" sz="1400" dirty="0">
              <a:solidFill>
                <a:srgbClr val="4C4C4C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Honorary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member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- Æresmedlem: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Person som opptrer og arbeider i tråd med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Rotarys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idealer, og derfor er utnevnt til æresmedlem i en eller flere klubber. 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Manual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of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Procedure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(MOP):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Rotarys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lover og regelverk. </a:t>
            </a:r>
            <a:b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Ligger også på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rotary.org</a:t>
            </a:r>
            <a:endParaRPr lang="nb-NO" sz="1400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Past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District Governor (PDG):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Tidligere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distriktsguvernør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Past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President (PP):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Tidligere klubb-president.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Paul Harris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Fellow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(PHF):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Æresbevisning utdelt av klubb eller distrikt for å hedre rotarianer eller ikke-rotarianer for sitt virke i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, eller for samfunnsnyttig arbeid.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Presidents-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Elect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Training Seminar (PETS): 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Treningsseminar for innkommende klubbpresidenter.</a:t>
            </a:r>
          </a:p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Rotaract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Klubb for medlemmer i alderen 18-30 år. Igangsatt av en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-klubb.</a:t>
            </a:r>
          </a:p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Youth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Leadership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Award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- RYLA: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Rotarys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lederskapskurs for ungdom.</a:t>
            </a:r>
          </a:p>
          <a:p>
            <a:pPr marL="185738" indent="-136525"/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Sone: 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Betegnelse på samling av flere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distrikter.RI´s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530 distrikter er fordelt på 34 soner. De norske distrikter tilhører sone 18 (tidligere sone 16).</a:t>
            </a:r>
          </a:p>
          <a:p>
            <a:pPr marL="185738" indent="-136525"/>
            <a:r>
              <a:rPr lang="nb-NO" sz="1400" b="1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Youth</a:t>
            </a:r>
            <a:r>
              <a:rPr lang="nb-NO" sz="1400" b="1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Exchange: </a:t>
            </a:r>
            <a:r>
              <a:rPr lang="nb-NO" sz="14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Rotarys</a:t>
            </a:r>
            <a: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program for ungdomsutveksling. </a:t>
            </a:r>
            <a:br>
              <a:rPr lang="nb-NO" sz="14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nb-NO" sz="1400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Bilde 5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B00FFA90-5288-F957-1304-90D8505DE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11" name="Bilde 10" descr="Et bilde som inneholder tekst, kontorforsyninger, Kontorutstyr, periferienhet&#10;&#10;Automatisk generert beskrivelse">
            <a:extLst>
              <a:ext uri="{FF2B5EF4-FFF2-40B4-BE49-F238E27FC236}">
                <a16:creationId xmlns:a16="http://schemas.microsoft.com/office/drawing/2014/main" id="{1ADA1A38-EFE9-6618-51B1-CB1F547B42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132" y="0"/>
            <a:ext cx="2954867" cy="1543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1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ROTARYs MOTTO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81" y="1739725"/>
            <a:ext cx="8859162" cy="4751085"/>
          </a:xfrm>
        </p:spPr>
        <p:txBody>
          <a:bodyPr lIns="90000" numCol="1" spcCol="36000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Rotarys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 er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oppmuntre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fremme</a:t>
            </a:r>
            <a:r>
              <a:rPr lang="en-US" dirty="0"/>
              <a:t> </a:t>
            </a:r>
            <a:r>
              <a:rPr lang="en-US" dirty="0" err="1"/>
              <a:t>Rotarys</a:t>
            </a:r>
            <a:r>
              <a:rPr lang="en-US" dirty="0"/>
              <a:t> ideal 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gagne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grunnlag</a:t>
            </a:r>
            <a:r>
              <a:rPr lang="en-US" dirty="0"/>
              <a:t> for all </a:t>
            </a:r>
            <a:r>
              <a:rPr lang="en-US" dirty="0" err="1"/>
              <a:t>aktverdig</a:t>
            </a:r>
            <a:r>
              <a:rPr lang="en-US" dirty="0"/>
              <a:t> </a:t>
            </a:r>
            <a:r>
              <a:rPr lang="en-US" dirty="0" err="1"/>
              <a:t>virksomhet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dirty="0"/>
              <a:t>                        </a:t>
            </a:r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SERVICE ABOVE SELF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                    </a:t>
            </a:r>
            <a:r>
              <a:rPr lang="en-US" sz="4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Å</a:t>
            </a:r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4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gagne</a:t>
            </a:r>
            <a:r>
              <a:rPr lang="en-US" sz="4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en-US" sz="4800" b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andre</a:t>
            </a:r>
            <a:endParaRPr lang="en-US" sz="4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4B9CB203-FA62-A6DC-07ED-0B56A7544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1026" name="Picture 2" descr="Rotary Bali">
            <a:extLst>
              <a:ext uri="{FF2B5EF4-FFF2-40B4-BE49-F238E27FC236}">
                <a16:creationId xmlns:a16="http://schemas.microsoft.com/office/drawing/2014/main" id="{9D169DBB-5943-91F0-C165-A97A3409D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481" y="3273684"/>
            <a:ext cx="1898196" cy="278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70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B60A01-C3AD-451C-9112-988708A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67E692D6-F145-864C-8253-D69CC3BDC73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A81B"/>
          </a:solidFill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subhead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2F210B-874C-9E48-B089-CFDE49347CFB}"/>
              </a:ext>
            </a:extLst>
          </p:cNvPr>
          <p:cNvSpPr txBox="1"/>
          <p:nvPr/>
        </p:nvSpPr>
        <p:spPr>
          <a:xfrm>
            <a:off x="796834" y="2873829"/>
            <a:ext cx="966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FORKORTELSER</a:t>
            </a:r>
          </a:p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ROTARY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FORKORTELSER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871E9D-0CC6-5F16-FFB4-56B1790EDBFC}"/>
              </a:ext>
            </a:extLst>
          </p:cNvPr>
          <p:cNvSpPr txBox="1"/>
          <p:nvPr/>
        </p:nvSpPr>
        <p:spPr>
          <a:xfrm>
            <a:off x="381000" y="1655616"/>
            <a:ext cx="11370734" cy="4963464"/>
          </a:xfrm>
          <a:prstGeom prst="rect">
            <a:avLst/>
          </a:prstGeom>
          <a:noFill/>
        </p:spPr>
        <p:txBody>
          <a:bodyPr wrap="square" numCol="4" spcCol="1800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Fund 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Assistand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ARRFC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Assistant Regional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CICO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Club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Council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Legislation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Lovrådet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</a:t>
            </a:r>
          </a:p>
          <a:p>
            <a:pPr>
              <a:spcBef>
                <a:spcPts val="600"/>
              </a:spcBef>
            </a:pP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Council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Resolutions - Nettbasert behandling av resolusjoner som fremmes i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CRFO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Club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CYEO = Club </a:t>
            </a:r>
            <a:r>
              <a:rPr lang="nb-NO" sz="11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Exchange </a:t>
            </a:r>
            <a:r>
              <a:rPr lang="nb-NO" sz="11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endParaRPr lang="nb-NO" sz="11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Ansvarlig leder for ungdomsutveksling i klubb.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DCSC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Service Chair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DDF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Designated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Fund - Distriktsfondet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Governor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DGE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Governor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DGN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Governor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Nominee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DGND</a:t>
            </a:r>
          </a:p>
          <a:p>
            <a:pPr>
              <a:spcBef>
                <a:spcPts val="600"/>
              </a:spcBef>
            </a:pP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Governor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Nominee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Designate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DGSC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Grant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Subcommittee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Chair 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DICC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DICO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DLP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Plan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DMDC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Development Chair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DRFC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 Chair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DTFC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Force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DVSC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Vocational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Service Chair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DYEO</a:t>
            </a:r>
            <a:b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Exchange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Ansvarlig leder for ungdomsutveksling i distriktet.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EEMA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Europe,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Eastern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Mediterranian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Africa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nb-NO" sz="11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Endovement</a:t>
            </a: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Innbetaling til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Rotaryfondet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EPNC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End Polio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GETS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Governors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Training Seminar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GRSP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Georgia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Student Program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GSE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Group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Exchangen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(se VTT)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HM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Honorary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æresmedlem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IAS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Ambassadorial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Scholarship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IHP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Humanitarian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Projects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INTERACT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Klubb for ungdom, 14-18 år.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IPDG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Immediate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District Governor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ITHF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International Travel &amp; Hosting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Fellowship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Major Donor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 som gir USD 10.000 eller mer til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Rotaryfondet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MDYEO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District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Exchange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Multidistriktsansvarlig for ungdomsutvekslingen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MOP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Manual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Norfo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Norsk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Forum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CC0FA1C-5156-788D-A8C1-8147AB92721C}"/>
              </a:ext>
            </a:extLst>
          </p:cNvPr>
          <p:cNvSpPr txBox="1"/>
          <p:nvPr/>
        </p:nvSpPr>
        <p:spPr>
          <a:xfrm>
            <a:off x="5539000" y="1049802"/>
            <a:ext cx="63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solidFill>
                  <a:schemeClr val="bg1"/>
                </a:solidFill>
              </a:rPr>
              <a:t>1/2</a:t>
            </a:r>
          </a:p>
        </p:txBody>
      </p:sp>
      <p:pic>
        <p:nvPicPr>
          <p:cNvPr id="8" name="Bilde 7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0A809EC6-034D-40C6-5D2B-B05438F32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4" name="Bilde 3" descr="Et bilde som inneholder tekst, kontorforsyninger, Kontorutstyr, periferienhet&#10;&#10;Automatisk generert beskrivelse">
            <a:extLst>
              <a:ext uri="{FF2B5EF4-FFF2-40B4-BE49-F238E27FC236}">
                <a16:creationId xmlns:a16="http://schemas.microsoft.com/office/drawing/2014/main" id="{EDCAA78F-9AAB-CC78-EA0B-666619904E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133" y="0"/>
            <a:ext cx="2954867" cy="1543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9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FORKORTELSER </a:t>
            </a:r>
            <a:r>
              <a:rPr lang="en-US" cap="none" dirty="0">
                <a:latin typeface="Arial Narrow" panose="020B0604020202020204" pitchFamily="34" charset="0"/>
                <a:cs typeface="Arial Narrow" panose="020B0604020202020204" pitchFamily="34" charset="0"/>
              </a:rPr>
              <a:t>forts.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871E9D-0CC6-5F16-FFB4-56B1790EDBFC}"/>
              </a:ext>
            </a:extLst>
          </p:cNvPr>
          <p:cNvSpPr txBox="1"/>
          <p:nvPr/>
        </p:nvSpPr>
        <p:spPr>
          <a:xfrm>
            <a:off x="448733" y="1655616"/>
            <a:ext cx="11625065" cy="4659459"/>
          </a:xfrm>
          <a:prstGeom prst="rect">
            <a:avLst/>
          </a:prstGeom>
          <a:noFill/>
        </p:spPr>
        <p:txBody>
          <a:bodyPr wrap="square" numCol="3" spcCol="180000" rtlCol="0">
            <a:noAutofit/>
          </a:bodyPr>
          <a:lstStyle/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PDG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District Governor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PETS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Presidents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Training Seminar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PHF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Paul Harris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Fellow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b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President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RCC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Corps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RFCMS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Meritorious</a:t>
            </a:r>
            <a:r>
              <a:rPr lang="nb-NO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RFDSA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 District Service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</a:p>
          <a:p>
            <a:pPr>
              <a:spcBef>
                <a:spcPts val="600"/>
              </a:spcBef>
            </a:pP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Forkortelse for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International. 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RIBD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International Board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Directors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RIBI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International in Great Britain and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Ireland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RICP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International Code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Policies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RID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International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RIP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International President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ROVE</a:t>
            </a:r>
            <a:b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Overseas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Vocational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Exchange, 18-25 år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RPIC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Public Image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RRFC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Regional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Coordinator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RRVF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Recreational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Vocational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Fellowship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Rtn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Rotarian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RTC – ROTARACT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Klubb for «unge voksne» 18-30 år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RV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RYLA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SHARE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SHARE system (SHARE DDF)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TRF</a:t>
            </a:r>
          </a:p>
          <a:p>
            <a:pPr>
              <a:spcBef>
                <a:spcPts val="600"/>
              </a:spcBef>
            </a:pP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Forkortelse for The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Foundation – 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Rotaryfondet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VTT</a:t>
            </a:r>
          </a:p>
          <a:p>
            <a:pPr>
              <a:spcBef>
                <a:spcPts val="600"/>
              </a:spcBef>
            </a:pP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Vocational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Training Seminar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WCS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WCSPE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Service Projects Exchange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WF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 Fund -Verdensfondet</a:t>
            </a:r>
          </a:p>
          <a:p>
            <a:pPr>
              <a:spcBef>
                <a:spcPts val="600"/>
              </a:spcBef>
            </a:pPr>
            <a:r>
              <a:rPr lang="nb-NO" sz="11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YEO</a:t>
            </a:r>
            <a:b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  <a:r>
              <a:rPr lang="nb-NO" sz="11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Exchange </a:t>
            </a:r>
            <a:r>
              <a:rPr lang="nb-NO" sz="11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Officer</a:t>
            </a:r>
            <a:endParaRPr lang="nb-NO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077859B-4E45-900F-204F-B560FF580685}"/>
              </a:ext>
            </a:extLst>
          </p:cNvPr>
          <p:cNvSpPr txBox="1"/>
          <p:nvPr/>
        </p:nvSpPr>
        <p:spPr>
          <a:xfrm>
            <a:off x="5539000" y="1049802"/>
            <a:ext cx="63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dirty="0">
                <a:solidFill>
                  <a:schemeClr val="bg1"/>
                </a:solidFill>
              </a:rPr>
              <a:t>2/2</a:t>
            </a:r>
          </a:p>
        </p:txBody>
      </p:sp>
      <p:pic>
        <p:nvPicPr>
          <p:cNvPr id="7" name="Bilde 6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8AE0D1B8-DA90-8848-780B-522E3A105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4" name="Bilde 3" descr="Et bilde som inneholder tekst, kontorforsyninger, Kontorutstyr, periferienhet&#10;&#10;Automatisk generert beskrivelse">
            <a:extLst>
              <a:ext uri="{FF2B5EF4-FFF2-40B4-BE49-F238E27FC236}">
                <a16:creationId xmlns:a16="http://schemas.microsoft.com/office/drawing/2014/main" id="{264757D0-C860-C505-9ACA-D00B1E47BE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132" y="0"/>
            <a:ext cx="2954867" cy="1543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71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HVORFOR ROTARY?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F48539D9-98C2-A1EE-E4F6-AA7265758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7" name="Bilde 6" descr="Et bilde som inneholder tekst, skjermbilde, Font&#10;&#10;Automatisk generert beskrivelse">
            <a:extLst>
              <a:ext uri="{FF2B5EF4-FFF2-40B4-BE49-F238E27FC236}">
                <a16:creationId xmlns:a16="http://schemas.microsoft.com/office/drawing/2014/main" id="{86742ACC-808A-95C9-935F-BFAE271A8E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88" y="1935678"/>
            <a:ext cx="10470936" cy="4127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5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1"/>
            <a:ext cx="11811001" cy="1540042"/>
          </a:xfrm>
        </p:spPr>
        <p:txBody>
          <a:bodyPr/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SITT FORMÅL</a:t>
            </a:r>
            <a:b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–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Å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GAGNE ANDRE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80" y="2011680"/>
            <a:ext cx="10479619" cy="4479130"/>
          </a:xfrm>
        </p:spPr>
        <p:txBody>
          <a:bodyPr lIns="90000" numCol="1" spcCol="360000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utvikle</a:t>
            </a:r>
            <a:r>
              <a:rPr lang="en-US" dirty="0"/>
              <a:t> </a:t>
            </a:r>
            <a:r>
              <a:rPr lang="en-US" dirty="0" err="1"/>
              <a:t>vennskap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grunnlag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gange</a:t>
            </a:r>
            <a:r>
              <a:rPr lang="en-US" dirty="0"/>
              <a:t> </a:t>
            </a:r>
            <a:r>
              <a:rPr lang="en-US" dirty="0" err="1"/>
              <a:t>andre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stille</a:t>
            </a:r>
            <a:r>
              <a:rPr lang="en-US" dirty="0"/>
              <a:t> </a:t>
            </a:r>
            <a:r>
              <a:rPr lang="en-US" dirty="0" err="1"/>
              <a:t>høye</a:t>
            </a:r>
            <a:r>
              <a:rPr lang="en-US" dirty="0"/>
              <a:t> </a:t>
            </a:r>
            <a:r>
              <a:rPr lang="en-US" dirty="0" err="1"/>
              <a:t>etiske</a:t>
            </a:r>
            <a:r>
              <a:rPr lang="en-US" dirty="0"/>
              <a:t> </a:t>
            </a:r>
            <a:r>
              <a:rPr lang="en-US" dirty="0" err="1"/>
              <a:t>krav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vårt</a:t>
            </a:r>
            <a:r>
              <a:rPr lang="en-US" dirty="0"/>
              <a:t> </a:t>
            </a:r>
            <a:r>
              <a:rPr lang="en-US" dirty="0" err="1"/>
              <a:t>yrkesliv</a:t>
            </a:r>
            <a:r>
              <a:rPr lang="en-US" dirty="0"/>
              <a:t>, vise </a:t>
            </a:r>
            <a:r>
              <a:rPr lang="en-US" dirty="0" err="1"/>
              <a:t>respekt</a:t>
            </a:r>
            <a:r>
              <a:rPr lang="en-US" dirty="0"/>
              <a:t> for alt </a:t>
            </a:r>
            <a:r>
              <a:rPr lang="en-US" dirty="0" err="1"/>
              <a:t>nyttig</a:t>
            </a:r>
            <a:r>
              <a:rPr lang="en-US" dirty="0"/>
              <a:t> </a:t>
            </a:r>
            <a:r>
              <a:rPr lang="en-US" dirty="0" err="1"/>
              <a:t>arbeid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bruke</a:t>
            </a:r>
            <a:r>
              <a:rPr lang="en-US" dirty="0"/>
              <a:t> </a:t>
            </a:r>
            <a:r>
              <a:rPr lang="en-US" dirty="0" err="1"/>
              <a:t>hver</a:t>
            </a:r>
            <a:r>
              <a:rPr lang="en-US" dirty="0"/>
              <a:t> </a:t>
            </a:r>
            <a:r>
              <a:rPr lang="en-US" dirty="0" err="1"/>
              <a:t>enkelt</a:t>
            </a:r>
            <a:r>
              <a:rPr lang="en-US" dirty="0"/>
              <a:t> </a:t>
            </a:r>
            <a:r>
              <a:rPr lang="en-US" dirty="0" err="1"/>
              <a:t>rotarianers</a:t>
            </a:r>
            <a:r>
              <a:rPr lang="en-US" dirty="0"/>
              <a:t> </a:t>
            </a:r>
            <a:r>
              <a:rPr lang="en-US" dirty="0" err="1"/>
              <a:t>yrke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mulighet</a:t>
            </a:r>
            <a:r>
              <a:rPr lang="en-US" dirty="0"/>
              <a:t> for </a:t>
            </a: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gagne</a:t>
            </a:r>
            <a:r>
              <a:rPr lang="en-US" dirty="0"/>
              <a:t> </a:t>
            </a:r>
            <a:r>
              <a:rPr lang="en-US" dirty="0" err="1"/>
              <a:t>andre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gagne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privatliv</a:t>
            </a:r>
            <a:r>
              <a:rPr lang="en-US" dirty="0"/>
              <a:t>, </a:t>
            </a:r>
            <a:r>
              <a:rPr lang="en-US" dirty="0" err="1"/>
              <a:t>yrke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smafunnsliv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arbeide</a:t>
            </a:r>
            <a:r>
              <a:rPr lang="en-US" dirty="0"/>
              <a:t> for </a:t>
            </a:r>
            <a:r>
              <a:rPr lang="en-US" dirty="0" err="1"/>
              <a:t>internasjonal</a:t>
            </a:r>
            <a:r>
              <a:rPr lang="en-US" dirty="0"/>
              <a:t> </a:t>
            </a:r>
            <a:r>
              <a:rPr lang="en-US" dirty="0" err="1"/>
              <a:t>forståelse</a:t>
            </a:r>
            <a:r>
              <a:rPr lang="en-US" dirty="0"/>
              <a:t>, </a:t>
            </a:r>
            <a:r>
              <a:rPr lang="en-US" dirty="0" err="1"/>
              <a:t>samhold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fred</a:t>
            </a:r>
            <a:r>
              <a:rPr lang="en-US" dirty="0"/>
              <a:t> </a:t>
            </a:r>
            <a:r>
              <a:rPr lang="en-US" dirty="0" err="1"/>
              <a:t>gjennom</a:t>
            </a:r>
            <a:r>
              <a:rPr lang="en-US" dirty="0"/>
              <a:t> et </a:t>
            </a:r>
            <a:r>
              <a:rPr lang="en-US" dirty="0" err="1"/>
              <a:t>verdensomspennende</a:t>
            </a:r>
            <a:r>
              <a:rPr lang="en-US" dirty="0"/>
              <a:t> </a:t>
            </a:r>
            <a:r>
              <a:rPr lang="en-US" dirty="0" err="1"/>
              <a:t>fellesskap</a:t>
            </a:r>
            <a:r>
              <a:rPr lang="en-US" dirty="0"/>
              <a:t> av </a:t>
            </a:r>
            <a:r>
              <a:rPr lang="en-US" dirty="0" err="1"/>
              <a:t>personer</a:t>
            </a:r>
            <a:r>
              <a:rPr lang="en-US" dirty="0"/>
              <a:t> </a:t>
            </a:r>
            <a:r>
              <a:rPr lang="en-US" dirty="0" err="1"/>
              <a:t>forent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idealet</a:t>
            </a:r>
            <a:r>
              <a:rPr lang="en-US" dirty="0"/>
              <a:t> om</a:t>
            </a:r>
            <a:br>
              <a:rPr lang="en-US" dirty="0"/>
            </a:br>
            <a:r>
              <a:rPr lang="en-US" dirty="0" err="1"/>
              <a:t>å</a:t>
            </a:r>
            <a:r>
              <a:rPr lang="en-US" dirty="0"/>
              <a:t> </a:t>
            </a:r>
            <a:r>
              <a:rPr lang="en-US" dirty="0" err="1"/>
              <a:t>gagne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.</a:t>
            </a: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AF041705-420D-3B65-1B5F-D113006BE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  <p:pic>
        <p:nvPicPr>
          <p:cNvPr id="6" name="Picture 4" descr="proud-member">
            <a:extLst>
              <a:ext uri="{FF2B5EF4-FFF2-40B4-BE49-F238E27FC236}">
                <a16:creationId xmlns:a16="http://schemas.microsoft.com/office/drawing/2014/main" id="{DDB38B4D-A45F-4788-6652-03FD4EE73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7880" y="303744"/>
            <a:ext cx="210312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7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ROTARY INTERNATIONAL SIN VISJON</a:t>
            </a:r>
          </a:p>
        </p:txBody>
      </p:sp>
      <p:pic>
        <p:nvPicPr>
          <p:cNvPr id="4" name="Bilde 4">
            <a:extLst>
              <a:ext uri="{FF2B5EF4-FFF2-40B4-BE49-F238E27FC236}">
                <a16:creationId xmlns:a16="http://schemas.microsoft.com/office/drawing/2014/main" id="{AFC43F56-3B6C-0770-6B9C-FFAEAB5C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43654"/>
            <a:ext cx="9447723" cy="531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236CCD39-8833-5DEE-7B77-A0A6C4584AED}"/>
              </a:ext>
            </a:extLst>
          </p:cNvPr>
          <p:cNvSpPr txBox="1"/>
          <p:nvPr/>
        </p:nvSpPr>
        <p:spPr>
          <a:xfrm>
            <a:off x="9633989" y="1862051"/>
            <a:ext cx="24394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nb-NO" altLang="nb-NO" sz="2400" dirty="0">
                <a:solidFill>
                  <a:srgbClr val="48595D"/>
                </a:solidFill>
              </a:rPr>
              <a:t>Sammen ser vi en verden der mennesker forenes, og tar grep for å skape</a:t>
            </a:r>
          </a:p>
          <a:p>
            <a:pPr>
              <a:buFont typeface="Arial" panose="020B0604020202020204" pitchFamily="34" charset="0"/>
              <a:buNone/>
            </a:pPr>
            <a:r>
              <a:rPr lang="nb-NO" altLang="nb-NO" sz="2400" dirty="0">
                <a:solidFill>
                  <a:srgbClr val="48595D"/>
                </a:solidFill>
              </a:rPr>
              <a:t>en varig endring </a:t>
            </a:r>
            <a:br>
              <a:rPr lang="nb-NO" altLang="nb-NO" sz="2400" dirty="0">
                <a:solidFill>
                  <a:srgbClr val="48595D"/>
                </a:solidFill>
              </a:rPr>
            </a:br>
            <a:r>
              <a:rPr lang="nb-NO" altLang="nb-NO" sz="2400" dirty="0">
                <a:solidFill>
                  <a:srgbClr val="48595D"/>
                </a:solidFill>
              </a:rPr>
              <a:t>– på tvers av kloden, i våre lokalsamfunn og</a:t>
            </a:r>
            <a:br>
              <a:rPr lang="nb-NO" altLang="nb-NO" sz="2400" dirty="0">
                <a:solidFill>
                  <a:srgbClr val="48595D"/>
                </a:solidFill>
              </a:rPr>
            </a:br>
            <a:r>
              <a:rPr lang="nb-NO" altLang="nb-NO" sz="2400" dirty="0">
                <a:solidFill>
                  <a:srgbClr val="48595D"/>
                </a:solidFill>
              </a:rPr>
              <a:t>i oss selv</a:t>
            </a:r>
          </a:p>
          <a:p>
            <a:pPr>
              <a:buFont typeface="Arial" panose="020B0604020202020204" pitchFamily="34" charset="0"/>
              <a:buNone/>
            </a:pPr>
            <a:endParaRPr lang="nb-NO" altLang="nb-NO" sz="2400" dirty="0">
              <a:solidFill>
                <a:srgbClr val="48595D"/>
              </a:solidFill>
            </a:endParaRPr>
          </a:p>
        </p:txBody>
      </p:sp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7C16E30A-4305-570A-983A-AF52D2230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70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>
                <a:latin typeface="Arial Narrow" panose="020B0604020202020204" pitchFamily="34" charset="0"/>
              </a:rPr>
              <a:t>Våre verdier</a:t>
            </a:r>
            <a:br>
              <a:rPr lang="nb-NO" altLang="nb-NO" dirty="0">
                <a:latin typeface="Arial Narrow" panose="020B0604020202020204" pitchFamily="34" charset="0"/>
              </a:rPr>
            </a:br>
            <a:r>
              <a:rPr lang="nb-NO" altLang="nb-NO" dirty="0">
                <a:latin typeface="Arial Narrow" panose="020B0604020202020204" pitchFamily="34" charset="0"/>
              </a:rPr>
              <a:t>- grunnpilarer i </a:t>
            </a:r>
            <a:r>
              <a:rPr lang="nb-NO" altLang="nb-NO" dirty="0" err="1">
                <a:latin typeface="Arial Narrow" panose="020B0604020202020204" pitchFamily="34" charset="0"/>
              </a:rPr>
              <a:t>Rotary</a:t>
            </a:r>
            <a:endParaRPr lang="nb-NO" altLang="nb-NO" dirty="0">
              <a:latin typeface="Arial Narrow" panose="020B0604020202020204" pitchFamily="34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2871E9D-0CC6-5F16-FFB4-56B1790EDBFC}"/>
              </a:ext>
            </a:extLst>
          </p:cNvPr>
          <p:cNvSpPr txBox="1"/>
          <p:nvPr/>
        </p:nvSpPr>
        <p:spPr>
          <a:xfrm>
            <a:off x="515389" y="1862051"/>
            <a:ext cx="11134744" cy="467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9C03AB01-5F01-BCCA-ABD5-98452481201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81000" y="2026919"/>
            <a:ext cx="6385560" cy="4831079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b-NO" altLang="nb-NO" sz="1800" b="1" dirty="0"/>
              <a:t>FELLESSKAP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b-NO" altLang="nb-NO" sz="1800" dirty="0"/>
              <a:t>Gjennom </a:t>
            </a:r>
            <a:r>
              <a:rPr lang="nb-NO" altLang="nb-NO" sz="1800" u="sng" dirty="0">
                <a:solidFill>
                  <a:srgbClr val="FF0000"/>
                </a:solidFill>
              </a:rPr>
              <a:t>fellesskap</a:t>
            </a:r>
            <a:r>
              <a:rPr lang="nb-NO" altLang="nb-NO" sz="1800" dirty="0"/>
              <a:t> bygger vi livslange forbindelser som fremmer større global forståelse.</a:t>
            </a:r>
            <a:br>
              <a:rPr lang="nb-NO" altLang="nb-NO" sz="1800" dirty="0"/>
            </a:br>
            <a:endParaRPr lang="nb-NO" altLang="nb-NO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b-NO" altLang="nb-NO" sz="1800" b="1" dirty="0"/>
              <a:t>INTEGRITET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b-NO" altLang="nb-NO" sz="1800" dirty="0"/>
              <a:t>Med </a:t>
            </a:r>
            <a:r>
              <a:rPr lang="nb-NO" altLang="nb-NO" sz="1800" u="sng" dirty="0">
                <a:solidFill>
                  <a:srgbClr val="FF0000"/>
                </a:solidFill>
              </a:rPr>
              <a:t>integritet</a:t>
            </a:r>
            <a:r>
              <a:rPr lang="nb-NO" altLang="nb-NO" sz="1800" u="sng" dirty="0"/>
              <a:t> </a:t>
            </a:r>
            <a:r>
              <a:rPr lang="nb-NO" altLang="nb-NO" sz="1800" dirty="0"/>
              <a:t>framhever vi våre forpliktelser og opprettholder etiske standarder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br>
              <a:rPr lang="nb-NO" altLang="nb-NO" sz="1800" b="1" dirty="0"/>
            </a:br>
            <a:r>
              <a:rPr lang="nb-NO" altLang="nb-NO" sz="1800" b="1" dirty="0"/>
              <a:t>MANGFOLD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b-NO" altLang="nb-NO" sz="1800" dirty="0"/>
              <a:t>Vårt </a:t>
            </a:r>
            <a:r>
              <a:rPr lang="nb-NO" altLang="nb-NO" sz="1800" u="sng" dirty="0">
                <a:solidFill>
                  <a:srgbClr val="FF0000"/>
                </a:solidFill>
              </a:rPr>
              <a:t>mangfold</a:t>
            </a:r>
            <a:r>
              <a:rPr lang="nb-NO" altLang="nb-NO" sz="1800" dirty="0"/>
              <a:t> setter oss i stand til å knytte sammen ulike perspektiv og angripe problemer fra mange sider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br>
              <a:rPr lang="nb-NO" altLang="nb-NO" sz="1800" b="1" dirty="0"/>
            </a:br>
            <a:r>
              <a:rPr lang="nb-NO" altLang="nb-NO" sz="1800" b="1" dirty="0"/>
              <a:t>TJENESTE og LEDERSKAP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nb-NO" altLang="nb-NO" sz="1800" dirty="0"/>
              <a:t>Vi bruker vår yrkesmessige ekspertise, </a:t>
            </a:r>
            <a:r>
              <a:rPr lang="nb-NO" altLang="nb-NO" sz="1800" dirty="0">
                <a:solidFill>
                  <a:srgbClr val="FF0000"/>
                </a:solidFill>
              </a:rPr>
              <a:t>tjeneste (service) </a:t>
            </a:r>
            <a:r>
              <a:rPr lang="nb-NO" altLang="nb-NO" sz="1800" dirty="0"/>
              <a:t>og </a:t>
            </a:r>
            <a:r>
              <a:rPr lang="nb-NO" altLang="nb-NO" sz="1800" dirty="0">
                <a:solidFill>
                  <a:srgbClr val="FF0000"/>
                </a:solidFill>
              </a:rPr>
              <a:t>lederskap</a:t>
            </a:r>
            <a:r>
              <a:rPr lang="nb-NO" altLang="nb-NO" sz="1800" dirty="0"/>
              <a:t> til å møte noen av verdens største utfordringer</a:t>
            </a:r>
          </a:p>
        </p:txBody>
      </p:sp>
      <p:pic>
        <p:nvPicPr>
          <p:cNvPr id="8" name="Bilde 2">
            <a:extLst>
              <a:ext uri="{FF2B5EF4-FFF2-40B4-BE49-F238E27FC236}">
                <a16:creationId xmlns:a16="http://schemas.microsoft.com/office/drawing/2014/main" id="{CE1FC261-0EE5-5A79-422F-E5DC497A1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4481" y="1537857"/>
            <a:ext cx="5307519" cy="53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88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>
                <a:latin typeface="Arial Narrow" panose="020B0604020202020204" pitchFamily="34" charset="0"/>
              </a:rPr>
              <a:t>ROTARYS</a:t>
            </a:r>
            <a:br>
              <a:rPr lang="nb-NO" altLang="nb-NO" dirty="0">
                <a:latin typeface="Arial Narrow" panose="020B0604020202020204" pitchFamily="34" charset="0"/>
              </a:rPr>
            </a:br>
            <a:r>
              <a:rPr lang="nb-NO" altLang="nb-NO" dirty="0">
                <a:latin typeface="Arial Narrow" panose="020B0604020202020204" pitchFamily="34" charset="0"/>
              </a:rPr>
              <a:t>SYV FOKUSOMRÅDER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4E1DA2C4-1C58-44AB-989C-41CDE0BEABD1}"/>
              </a:ext>
            </a:extLst>
          </p:cNvPr>
          <p:cNvSpPr txBox="1">
            <a:spLocks/>
          </p:cNvSpPr>
          <p:nvPr/>
        </p:nvSpPr>
        <p:spPr bwMode="auto">
          <a:xfrm>
            <a:off x="5575300" y="1862051"/>
            <a:ext cx="6311901" cy="443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nb-NO" altLang="nb-NO" b="1" dirty="0">
                <a:latin typeface="Arial Narrow" panose="020B0604020202020204" pitchFamily="34" charset="0"/>
                <a:cs typeface="Arial Narrow" panose="020B0604020202020204" pitchFamily="34" charset="0"/>
              </a:rPr>
              <a:t>Fredsbygging og konfliktforebygging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nb-NO" altLang="nb-NO" b="1" dirty="0">
                <a:latin typeface="Arial Narrow" panose="020B0604020202020204" pitchFamily="34" charset="0"/>
                <a:cs typeface="Arial Narrow" panose="020B0604020202020204" pitchFamily="34" charset="0"/>
              </a:rPr>
              <a:t>Sykdomsforebygging og behandling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nb-NO" altLang="nb-NO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Vann, sanitær og hygiene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nb-NO" altLang="nb-NO" b="1" dirty="0">
                <a:latin typeface="Arial Narrow" panose="020B0604020202020204" pitchFamily="34" charset="0"/>
                <a:cs typeface="Arial Narrow" panose="020B0604020202020204" pitchFamily="34" charset="0"/>
              </a:rPr>
              <a:t>Mødre og barnehelse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nb-NO" altLang="nb-NO" b="1" dirty="0">
                <a:latin typeface="Arial Narrow" panose="020B0604020202020204" pitchFamily="34" charset="0"/>
                <a:cs typeface="Arial Narrow" panose="020B0604020202020204" pitchFamily="34" charset="0"/>
              </a:rPr>
              <a:t>Grunnleggende utdanning og leseferdigheter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nb-NO" altLang="nb-NO" b="1" dirty="0">
                <a:latin typeface="Arial Narrow" panose="020B0604020202020204" pitchFamily="34" charset="0"/>
                <a:cs typeface="Arial Narrow" panose="020B0604020202020204" pitchFamily="34" charset="0"/>
              </a:rPr>
              <a:t>Samfunnsøkonomisk utvikling</a:t>
            </a:r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nb-NO" altLang="nb-NO" b="1" dirty="0">
                <a:latin typeface="Arial Narrow" panose="020B0604020202020204" pitchFamily="34" charset="0"/>
                <a:cs typeface="Arial Narrow" panose="020B0604020202020204" pitchFamily="34" charset="0"/>
              </a:rPr>
              <a:t>Støtte miljøet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23CF4EE-4CA9-EA6C-B247-EDF9BB403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62051"/>
            <a:ext cx="4538879" cy="4435219"/>
          </a:xfrm>
          <a:prstGeom prst="rect">
            <a:avLst/>
          </a:prstGeom>
        </p:spPr>
      </p:pic>
      <p:pic>
        <p:nvPicPr>
          <p:cNvPr id="2" name="Bilde 1" descr="Et bilde som inneholder Font, logo, Grafikk, symbol&#10;&#10;Automatisk generert beskrivelse">
            <a:extLst>
              <a:ext uri="{FF2B5EF4-FFF2-40B4-BE49-F238E27FC236}">
                <a16:creationId xmlns:a16="http://schemas.microsoft.com/office/drawing/2014/main" id="{FEE83D71-F2E0-9770-C451-9F9288905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744" y="6062870"/>
            <a:ext cx="1278644" cy="556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396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38"/>
  <p:tag name="ARTICULATE_SLIDE_THUMBNAIL_REFRESH" val="1"/>
  <p:tag name="ARTICULATE_DESIGN_ID_OFFICE THEME" val="Zww6o0dV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Rotary Basic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11299</TotalTime>
  <Words>3202</Words>
  <Application>Microsoft Macintosh PowerPoint</Application>
  <PresentationFormat>Widescreen</PresentationFormat>
  <Paragraphs>513</Paragraphs>
  <Slides>53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53</vt:i4>
      </vt:variant>
    </vt:vector>
  </HeadingPairs>
  <TitlesOfParts>
    <vt:vector size="60" baseType="lpstr">
      <vt:lpstr>Aptos</vt:lpstr>
      <vt:lpstr>Arial</vt:lpstr>
      <vt:lpstr>Arial Narrow</vt:lpstr>
      <vt:lpstr>Calibri</vt:lpstr>
      <vt:lpstr>Open Sans Light</vt:lpstr>
      <vt:lpstr>Symbol</vt:lpstr>
      <vt:lpstr>Office Theme</vt:lpstr>
      <vt:lpstr>PowerPoint-presentasjon</vt:lpstr>
      <vt:lpstr>INNHOLD</vt:lpstr>
      <vt:lpstr>PowerPoint-presentasjon</vt:lpstr>
      <vt:lpstr>LITT HISTORIKK</vt:lpstr>
      <vt:lpstr>ROTARYs MOTTO</vt:lpstr>
      <vt:lpstr>ROTARY SITT FORMÅL – Å GAGNE ANDRE</vt:lpstr>
      <vt:lpstr>ROTARY INTERNATIONAL SIN VISJON</vt:lpstr>
      <vt:lpstr>Våre verdier - grunnpilarer i Rotary</vt:lpstr>
      <vt:lpstr>ROTARYS SYV FOKUSOMRÅDER</vt:lpstr>
      <vt:lpstr>4 spørsmåls prøven</vt:lpstr>
      <vt:lpstr>ROTARY FAKTA pr. 14.3.2024</vt:lpstr>
      <vt:lpstr>ROTARYHJULET</vt:lpstr>
      <vt:lpstr>ROTARYS TRE LEDERNIVÅ</vt:lpstr>
      <vt:lpstr>PowerPoint-presentasjon</vt:lpstr>
      <vt:lpstr>ROTARYKLUBBEN</vt:lpstr>
      <vt:lpstr>PROSJEKTER</vt:lpstr>
      <vt:lpstr>MÅNEDENS TEMA</vt:lpstr>
      <vt:lpstr>PowerPoint-presentasjon</vt:lpstr>
      <vt:lpstr>DISTRIKT 2275 44 klubber – 945 medlemmer</vt:lpstr>
      <vt:lpstr>PowerPoint-presentasjon</vt:lpstr>
      <vt:lpstr>Distriktsorganisasjonen</vt:lpstr>
      <vt:lpstr>DISTRIKT 2275 AG - Assisterende guvernøR</vt:lpstr>
      <vt:lpstr>DISTRIKT 2275 Klubber I AG-områdene</vt:lpstr>
      <vt:lpstr>DistriktETS strategiske målsettinger 2023-2026</vt:lpstr>
      <vt:lpstr>PowerPoint-presentasjon</vt:lpstr>
      <vt:lpstr>TRF - The rotary foundation</vt:lpstr>
      <vt:lpstr>TRF - The rotary foundation</vt:lpstr>
      <vt:lpstr>UNGDOMSUTVEKSLING</vt:lpstr>
      <vt:lpstr>PR - KOMMUNIKASJON</vt:lpstr>
      <vt:lpstr>bli-med-i-rotary.no</vt:lpstr>
      <vt:lpstr>E-LEARNING</vt:lpstr>
      <vt:lpstr>NETTSIDER – hvem-hva-hvor?</vt:lpstr>
      <vt:lpstr>MEDLEMSSKAP</vt:lpstr>
      <vt:lpstr>PowerPoint-presentasjon</vt:lpstr>
      <vt:lpstr>ROTARY I NORGE</vt:lpstr>
      <vt:lpstr>ROTARY I NORGE (NORFO)</vt:lpstr>
      <vt:lpstr>NORFO MULTI-DISTRIKT AKTIVITETER</vt:lpstr>
      <vt:lpstr>ROTARY I NORGE</vt:lpstr>
      <vt:lpstr>ROTARY I NORGE 6 DISTRIKTER</vt:lpstr>
      <vt:lpstr>PowerPoint-presentasjon</vt:lpstr>
      <vt:lpstr>HVA ER ROTARY INTERNATIONAL?</vt:lpstr>
      <vt:lpstr>ROTARY SONE 18</vt:lpstr>
      <vt:lpstr>PowerPoint-presentasjon</vt:lpstr>
      <vt:lpstr>KURS OG SEMINARER</vt:lpstr>
      <vt:lpstr>CONVENTION</vt:lpstr>
      <vt:lpstr>FREDSARBEID OG KONFLIKTFOREBYGGING</vt:lpstr>
      <vt:lpstr>FREDSSTUDIER i ROTARY ROTARY PEACE CENTER UNIVERSITY PARTNERS</vt:lpstr>
      <vt:lpstr>PowerPoint-presentasjon</vt:lpstr>
      <vt:lpstr>ORD OG UTTRYKK I ROTARY</vt:lpstr>
      <vt:lpstr>PowerPoint-presentasjon</vt:lpstr>
      <vt:lpstr>FORKORTELSER</vt:lpstr>
      <vt:lpstr>FORKORTELSER forts.</vt:lpstr>
      <vt:lpstr>HVORFOR ROTARY?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DMC Tore Jørgen Slettahjell - Distrikt 2275</dc:creator>
  <cp:keywords/>
  <dc:description/>
  <cp:lastModifiedBy>Tore Slettahjell</cp:lastModifiedBy>
  <cp:revision>414</cp:revision>
  <cp:lastPrinted>2024-03-15T10:20:44Z</cp:lastPrinted>
  <dcterms:created xsi:type="dcterms:W3CDTF">2019-11-18T03:22:22Z</dcterms:created>
  <dcterms:modified xsi:type="dcterms:W3CDTF">2024-03-17T20:27:31Z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1E96FB25-8539-4CD8-9073-88C994302880</vt:lpwstr>
  </property>
  <property fmtid="{D5CDD505-2E9C-101B-9397-08002B2CF9AE}" pid="3" name="ArticulatePath">
    <vt:lpwstr>RI InHouse Staff Presentation_20200117-007_QC1_EN</vt:lpwstr>
  </property>
</Properties>
</file>